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48" r:id="rId3"/>
    <p:sldId id="259" r:id="rId4"/>
    <p:sldId id="312" r:id="rId5"/>
    <p:sldId id="313" r:id="rId6"/>
    <p:sldId id="314" r:id="rId7"/>
    <p:sldId id="315" r:id="rId8"/>
    <p:sldId id="316" r:id="rId9"/>
    <p:sldId id="356" r:id="rId10"/>
    <p:sldId id="368" r:id="rId11"/>
    <p:sldId id="369" r:id="rId12"/>
    <p:sldId id="370" r:id="rId13"/>
    <p:sldId id="275" r:id="rId14"/>
    <p:sldId id="371" r:id="rId15"/>
    <p:sldId id="276" r:id="rId16"/>
    <p:sldId id="349" r:id="rId17"/>
    <p:sldId id="278" r:id="rId18"/>
    <p:sldId id="279" r:id="rId19"/>
    <p:sldId id="280" r:id="rId20"/>
    <p:sldId id="341"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23" r:id="rId37"/>
    <p:sldId id="424" r:id="rId38"/>
    <p:sldId id="425" r:id="rId39"/>
    <p:sldId id="419" r:id="rId40"/>
  </p:sldIdLst>
  <p:sldSz cx="9144000" cy="6858000" type="screen4x3"/>
  <p:notesSz cx="6858000" cy="9144000"/>
  <p:custDataLst>
    <p:tags r:id="rId42"/>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9900"/>
    <a:srgbClr val="F44A1C"/>
    <a:srgbClr val="00823B"/>
    <a:srgbClr val="33CCCC"/>
    <a:srgbClr val="009999"/>
    <a:srgbClr val="FFE0A3"/>
    <a:srgbClr val="FFCC66"/>
    <a:srgbClr val="FFD72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0652" autoAdjust="0"/>
  </p:normalViewPr>
  <p:slideViewPr>
    <p:cSldViewPr>
      <p:cViewPr varScale="1">
        <p:scale>
          <a:sx n="99" d="100"/>
          <a:sy n="99" d="100"/>
        </p:scale>
        <p:origin x="32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spPr>
            <a:solidFill>
              <a:srgbClr val="FFC000"/>
            </a:solidFill>
          </c:spPr>
          <c:invertIfNegative val="0"/>
          <c:dPt>
            <c:idx val="0"/>
            <c:invertIfNegative val="0"/>
            <c:bubble3D val="0"/>
            <c:spPr>
              <a:solidFill>
                <a:srgbClr val="FFFF66"/>
              </a:solidFill>
            </c:spPr>
            <c:extLst xmlns:c16r2="http://schemas.microsoft.com/office/drawing/2015/06/chart">
              <c:ext xmlns:c16="http://schemas.microsoft.com/office/drawing/2014/chart" uri="{C3380CC4-5D6E-409C-BE32-E72D297353CC}">
                <c16:uniqueId val="{00000001-5598-4EAD-9048-44028FFEAD6B}"/>
              </c:ext>
            </c:extLst>
          </c:dPt>
          <c:dPt>
            <c:idx val="2"/>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3-5598-4EAD-9048-44028FFEAD6B}"/>
              </c:ext>
            </c:extLst>
          </c:dPt>
          <c:dPt>
            <c:idx val="3"/>
            <c:invertIfNegative val="0"/>
            <c:bubble3D val="0"/>
            <c:spPr>
              <a:solidFill>
                <a:srgbClr val="F44A1C"/>
              </a:solidFill>
            </c:spPr>
            <c:extLst xmlns:c16r2="http://schemas.microsoft.com/office/drawing/2015/06/chart">
              <c:ext xmlns:c16="http://schemas.microsoft.com/office/drawing/2014/chart" uri="{C3380CC4-5D6E-409C-BE32-E72D297353CC}">
                <c16:uniqueId val="{00000005-5598-4EAD-9048-44028FFEAD6B}"/>
              </c:ext>
            </c:extLst>
          </c:dPt>
          <c:cat>
            <c:strRef>
              <c:f>Sheet1!$A$2:$A$5</c:f>
              <c:strCache>
                <c:ptCount val="4"/>
                <c:pt idx="0">
                  <c:v>Caution</c:v>
                </c:pt>
                <c:pt idx="1">
                  <c:v>Warning</c:v>
                </c:pt>
                <c:pt idx="2">
                  <c:v>Danger</c:v>
                </c:pt>
                <c:pt idx="3">
                  <c:v>Danger-Poison</c:v>
                </c:pt>
              </c:strCache>
            </c:strRef>
          </c:cat>
          <c:val>
            <c:numRef>
              <c:f>Sheet1!$B$2:$B$5</c:f>
              <c:numCache>
                <c:formatCode>General</c:formatCode>
                <c:ptCount val="4"/>
                <c:pt idx="0">
                  <c:v>2</c:v>
                </c:pt>
                <c:pt idx="1">
                  <c:v>4</c:v>
                </c:pt>
                <c:pt idx="2">
                  <c:v>6</c:v>
                </c:pt>
                <c:pt idx="3">
                  <c:v>8</c:v>
                </c:pt>
              </c:numCache>
            </c:numRef>
          </c:val>
          <c:extLst xmlns:c16r2="http://schemas.microsoft.com/office/drawing/2015/06/chart">
            <c:ext xmlns:c16="http://schemas.microsoft.com/office/drawing/2014/chart" uri="{C3380CC4-5D6E-409C-BE32-E72D297353CC}">
              <c16:uniqueId val="{00000006-5598-4EAD-9048-44028FFEAD6B}"/>
            </c:ext>
          </c:extLst>
        </c:ser>
        <c:ser>
          <c:idx val="1"/>
          <c:order val="1"/>
          <c:tx>
            <c:strRef>
              <c:f>Sheet1!$C$1</c:f>
              <c:strCache>
                <c:ptCount val="1"/>
                <c:pt idx="0">
                  <c:v>Column1</c:v>
                </c:pt>
              </c:strCache>
            </c:strRef>
          </c:tx>
          <c:invertIfNegative val="0"/>
          <c:cat>
            <c:strRef>
              <c:f>Sheet1!$A$2:$A$5</c:f>
              <c:strCache>
                <c:ptCount val="4"/>
                <c:pt idx="0">
                  <c:v>Caution</c:v>
                </c:pt>
                <c:pt idx="1">
                  <c:v>Warning</c:v>
                </c:pt>
                <c:pt idx="2">
                  <c:v>Danger</c:v>
                </c:pt>
                <c:pt idx="3">
                  <c:v>Danger-Poison</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7-5598-4EAD-9048-44028FFEAD6B}"/>
            </c:ext>
          </c:extLst>
        </c:ser>
        <c:ser>
          <c:idx val="2"/>
          <c:order val="2"/>
          <c:tx>
            <c:strRef>
              <c:f>Sheet1!$D$1</c:f>
              <c:strCache>
                <c:ptCount val="1"/>
                <c:pt idx="0">
                  <c:v>Column2</c:v>
                </c:pt>
              </c:strCache>
            </c:strRef>
          </c:tx>
          <c:invertIfNegative val="0"/>
          <c:cat>
            <c:strRef>
              <c:f>Sheet1!$A$2:$A$5</c:f>
              <c:strCache>
                <c:ptCount val="4"/>
                <c:pt idx="0">
                  <c:v>Caution</c:v>
                </c:pt>
                <c:pt idx="1">
                  <c:v>Warning</c:v>
                </c:pt>
                <c:pt idx="2">
                  <c:v>Danger</c:v>
                </c:pt>
                <c:pt idx="3">
                  <c:v>Danger-Poison</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8-5598-4EAD-9048-44028FFEAD6B}"/>
            </c:ext>
          </c:extLst>
        </c:ser>
        <c:dLbls>
          <c:showLegendKey val="0"/>
          <c:showVal val="0"/>
          <c:showCatName val="0"/>
          <c:showSerName val="0"/>
          <c:showPercent val="0"/>
          <c:showBubbleSize val="0"/>
        </c:dLbls>
        <c:gapWidth val="150"/>
        <c:shape val="box"/>
        <c:axId val="75174528"/>
        <c:axId val="75175072"/>
        <c:axId val="0"/>
      </c:bar3DChart>
      <c:catAx>
        <c:axId val="75174528"/>
        <c:scaling>
          <c:orientation val="minMax"/>
        </c:scaling>
        <c:delete val="1"/>
        <c:axPos val="b"/>
        <c:numFmt formatCode="General" sourceLinked="0"/>
        <c:majorTickMark val="out"/>
        <c:minorTickMark val="none"/>
        <c:tickLblPos val="none"/>
        <c:crossAx val="75175072"/>
        <c:crosses val="autoZero"/>
        <c:auto val="1"/>
        <c:lblAlgn val="ctr"/>
        <c:lblOffset val="100"/>
        <c:noMultiLvlLbl val="0"/>
      </c:catAx>
      <c:valAx>
        <c:axId val="75175072"/>
        <c:scaling>
          <c:orientation val="minMax"/>
        </c:scaling>
        <c:delete val="1"/>
        <c:axPos val="l"/>
        <c:majorGridlines/>
        <c:numFmt formatCode="General" sourceLinked="1"/>
        <c:majorTickMark val="out"/>
        <c:minorTickMark val="none"/>
        <c:tickLblPos val="none"/>
        <c:crossAx val="75174528"/>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E5164-1758-447A-B232-5DAACA9AA5CE}" type="datetimeFigureOut">
              <a:rPr lang="en-US" smtClean="0"/>
              <a:pPr/>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49994-E9B4-4D6B-9506-BA473E989E51}" type="slidenum">
              <a:rPr lang="en-US" smtClean="0"/>
              <a:pPr/>
              <a:t>‹#›</a:t>
            </a:fld>
            <a:endParaRPr lang="en-US"/>
          </a:p>
        </p:txBody>
      </p:sp>
    </p:spTree>
    <p:extLst>
      <p:ext uri="{BB962C8B-B14F-4D97-AF65-F5344CB8AC3E}">
        <p14:creationId xmlns:p14="http://schemas.microsoft.com/office/powerpoint/2010/main" val="3856603667"/>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c.driftwatch.org/ma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topics for Private Recertification 2015-2017 include:</a:t>
            </a:r>
            <a:r>
              <a:rPr lang="en-US" baseline="0" dirty="0"/>
              <a:t> Label information and review with a focus on Pollinator Protection and Off Target Drift.  A review of the Worker Protection Standard and a heads up for possible changes coming to WPS.  A look at </a:t>
            </a:r>
            <a:r>
              <a:rPr lang="en-US" baseline="0" dirty="0" err="1"/>
              <a:t>Chemigation</a:t>
            </a:r>
            <a:r>
              <a:rPr lang="en-US" baseline="0" dirty="0"/>
              <a:t> label requirements and the regulations enforced in North Carolina. A review of pesticide and container disposal along with new information of bulk pesticide container recycling.  Clarification on bulk containers for growers. </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a:t>
            </a:fld>
            <a:endParaRPr lang="en-US"/>
          </a:p>
        </p:txBody>
      </p:sp>
    </p:spTree>
    <p:extLst>
      <p:ext uri="{BB962C8B-B14F-4D97-AF65-F5344CB8AC3E}">
        <p14:creationId xmlns:p14="http://schemas.microsoft.com/office/powerpoint/2010/main" val="39363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fontScale="92500"/>
          </a:bodyPr>
          <a:lstStyle/>
          <a:p>
            <a:r>
              <a:rPr lang="en-US" dirty="0">
                <a:effectLst/>
              </a:rPr>
              <a:t>FieldWatch, Inc. is a non-profit company created to develop and expand the operation of the DriftWatch Specialty Crop Site Registry. To support the rapid growth of DriftWatch outside of Indiana, Purdue University collaborated with other agricultural stakeholder groups in the creation of a non-profit corporation called FieldWatch in December 2013. The new company, which is located off-campus at the Purdue Research Park in West Lafayette, IN, has fully assumed the operational responsibilities of DriftWatch and developed a national platform for the website. DriftWatch is a voluntary online specialty crop site registry and mapping program created by Purdue's Agriculture Department. The University's successful web based program, launched in Indiana in 2008, has been effective in allowing both farmers and applicators to identify, map and communicate where high-value pesticide-sensitive crops are being grown as part of ongoing stewardship activities. DriftWatch has quickly caught the attention of other states and provinces in Canada. As a primary stakeholder, the respective state departments of agriculture provide a key leadership role in implementing, administering and financially supporting this effective stewardship communication tool.</a:t>
            </a:r>
          </a:p>
          <a:p>
            <a:r>
              <a:rPr lang="en-US" dirty="0">
                <a:effectLst/>
              </a:rPr>
              <a:t>DriftWatch is a voluntary online specialty crop site registry and mapping program created by Purdue's Agriculture Department. The University's successful web based program, launched in Indiana in 2008, has been effective in allowing both farmers and applicators to identify, map and communicate where high-value pesticide-sensitive crops are being grown as part of ongoing stewardship activities. DriftWatch has quickly caught the attention of other states and provinces in Canada. As a primary stakeholder, the respective state departments of agriculture provide a key leadership role in implementing, administering and financially supporting this effective stewardship communication tool.</a:t>
            </a:r>
            <a:endParaRPr lang="en-US" dirty="0"/>
          </a:p>
          <a:p>
            <a:endParaRPr lang="en-US" dirty="0"/>
          </a:p>
        </p:txBody>
      </p:sp>
    </p:spTree>
    <p:extLst>
      <p:ext uri="{BB962C8B-B14F-4D97-AF65-F5344CB8AC3E}">
        <p14:creationId xmlns:p14="http://schemas.microsoft.com/office/powerpoint/2010/main" val="282272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a:t>https://</a:t>
            </a:r>
            <a:r>
              <a:rPr lang="en-US" b="1" dirty="0"/>
              <a:t>driftwatch</a:t>
            </a:r>
            <a:r>
              <a:rPr lang="en-US" dirty="0"/>
              <a:t>.org/</a:t>
            </a:r>
          </a:p>
        </p:txBody>
      </p:sp>
    </p:spTree>
    <p:extLst>
      <p:ext uri="{BB962C8B-B14F-4D97-AF65-F5344CB8AC3E}">
        <p14:creationId xmlns:p14="http://schemas.microsoft.com/office/powerpoint/2010/main" val="276136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Signs and flags are now available to place near bee yards</a:t>
            </a:r>
            <a:r>
              <a:rPr lang="en-US" baseline="0" dirty="0"/>
              <a:t> and </a:t>
            </a:r>
            <a:r>
              <a:rPr lang="en-US" dirty="0"/>
              <a:t>specialty crops to alert</a:t>
            </a:r>
            <a:r>
              <a:rPr lang="en-US" baseline="0" dirty="0"/>
              <a:t> applicators that special care is needed in these areas during pesticide applications.</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13</a:t>
            </a:fld>
            <a:endParaRPr lang="en-US"/>
          </a:p>
        </p:txBody>
      </p:sp>
    </p:spTree>
    <p:extLst>
      <p:ext uri="{BB962C8B-B14F-4D97-AF65-F5344CB8AC3E}">
        <p14:creationId xmlns:p14="http://schemas.microsoft.com/office/powerpoint/2010/main" val="228744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Pesticide drift is the movement of pesticide dust or droplets through the air at the time of application or soon after, to any site other than the area intended. Pesticide droplets are produced by spray nozzles used in application equipment for spraying pesticides on crops, forests, turf and home gardens. Some other pesticides are formulated as dusts with very fine particles.</a:t>
            </a:r>
          </a:p>
          <a:p>
            <a:r>
              <a:rPr lang="en-US" dirty="0"/>
              <a:t>Droplets and dust particles can be carried by the wind some distance from the application site and be deposited on other areas, exposing people (such as nearby </a:t>
            </a:r>
            <a:r>
              <a:rPr lang="en-US" dirty="0" err="1"/>
              <a:t>farmworkers</a:t>
            </a:r>
            <a:r>
              <a:rPr lang="en-US" dirty="0"/>
              <a:t> and residents), wildlife, and plants to pesticides that can affect their health and the environment and cause property damage.</a:t>
            </a:r>
          </a:p>
        </p:txBody>
      </p:sp>
      <p:sp>
        <p:nvSpPr>
          <p:cNvPr id="4" name="Slide Number Placeholder 3"/>
          <p:cNvSpPr>
            <a:spLocks noGrp="1"/>
          </p:cNvSpPr>
          <p:nvPr>
            <p:ph type="sldNum" sz="quarter" idx="10"/>
          </p:nvPr>
        </p:nvSpPr>
        <p:spPr/>
        <p:txBody>
          <a:bodyPr/>
          <a:lstStyle/>
          <a:p>
            <a:fld id="{92A49994-E9B4-4D6B-9506-BA473E989E51}" type="slidenum">
              <a:rPr lang="en-US" smtClean="0"/>
              <a:pPr/>
              <a:t>14</a:t>
            </a:fld>
            <a:endParaRPr lang="en-US"/>
          </a:p>
        </p:txBody>
      </p:sp>
    </p:spTree>
    <p:extLst>
      <p:ext uri="{BB962C8B-B14F-4D97-AF65-F5344CB8AC3E}">
        <p14:creationId xmlns:p14="http://schemas.microsoft.com/office/powerpoint/2010/main" val="2193831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Examples of herbicide damage from drift.</a:t>
            </a:r>
          </a:p>
        </p:txBody>
      </p:sp>
      <p:sp>
        <p:nvSpPr>
          <p:cNvPr id="4" name="Slide Number Placeholder 3"/>
          <p:cNvSpPr>
            <a:spLocks noGrp="1"/>
          </p:cNvSpPr>
          <p:nvPr>
            <p:ph type="sldNum" sz="quarter" idx="10"/>
          </p:nvPr>
        </p:nvSpPr>
        <p:spPr/>
        <p:txBody>
          <a:bodyPr/>
          <a:lstStyle/>
          <a:p>
            <a:fld id="{92A49994-E9B4-4D6B-9506-BA473E989E51}" type="slidenum">
              <a:rPr lang="en-US" smtClean="0"/>
              <a:pPr/>
              <a:t>15</a:t>
            </a:fld>
            <a:endParaRPr lang="en-US"/>
          </a:p>
        </p:txBody>
      </p:sp>
    </p:spTree>
    <p:extLst>
      <p:ext uri="{BB962C8B-B14F-4D97-AF65-F5344CB8AC3E}">
        <p14:creationId xmlns:p14="http://schemas.microsoft.com/office/powerpoint/2010/main" val="86595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Drift label language to help applicators prevent</a:t>
            </a:r>
            <a:r>
              <a:rPr lang="en-US" baseline="0" dirty="0"/>
              <a:t> drift from target locations.</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16</a:t>
            </a:fld>
            <a:endParaRPr lang="en-US"/>
          </a:p>
        </p:txBody>
      </p:sp>
    </p:spTree>
    <p:extLst>
      <p:ext uri="{BB962C8B-B14F-4D97-AF65-F5344CB8AC3E}">
        <p14:creationId xmlns:p14="http://schemas.microsoft.com/office/powerpoint/2010/main" val="73114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Pesticide drift</a:t>
            </a:r>
            <a:r>
              <a:rPr lang="en-US" baseline="0" dirty="0"/>
              <a:t> damage</a:t>
            </a:r>
            <a:r>
              <a:rPr lang="en-US" dirty="0"/>
              <a:t> involving herbicides is usually easily seen Insecticide</a:t>
            </a:r>
            <a:r>
              <a:rPr lang="en-US" baseline="0" dirty="0"/>
              <a:t> label drift requirement</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17</a:t>
            </a:fld>
            <a:endParaRPr lang="en-US"/>
          </a:p>
        </p:txBody>
      </p:sp>
    </p:spTree>
    <p:extLst>
      <p:ext uri="{BB962C8B-B14F-4D97-AF65-F5344CB8AC3E}">
        <p14:creationId xmlns:p14="http://schemas.microsoft.com/office/powerpoint/2010/main" val="367166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Additional off target movement requirements.</a:t>
            </a:r>
          </a:p>
        </p:txBody>
      </p:sp>
      <p:sp>
        <p:nvSpPr>
          <p:cNvPr id="4" name="Slide Number Placeholder 3"/>
          <p:cNvSpPr>
            <a:spLocks noGrp="1"/>
          </p:cNvSpPr>
          <p:nvPr>
            <p:ph type="sldNum" sz="quarter" idx="10"/>
          </p:nvPr>
        </p:nvSpPr>
        <p:spPr/>
        <p:txBody>
          <a:bodyPr/>
          <a:lstStyle/>
          <a:p>
            <a:fld id="{92A49994-E9B4-4D6B-9506-BA473E989E51}" type="slidenum">
              <a:rPr lang="en-US" smtClean="0"/>
              <a:pPr/>
              <a:t>18</a:t>
            </a:fld>
            <a:endParaRPr lang="en-US"/>
          </a:p>
        </p:txBody>
      </p:sp>
    </p:spTree>
    <p:extLst>
      <p:ext uri="{BB962C8B-B14F-4D97-AF65-F5344CB8AC3E}">
        <p14:creationId xmlns:p14="http://schemas.microsoft.com/office/powerpoint/2010/main" val="2896267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North Carolina Pesticide Rules and Regulations</a:t>
            </a:r>
          </a:p>
          <a:p>
            <a:r>
              <a:rPr lang="en-US" sz="1200" b="1" kern="1200" cap="all" dirty="0">
                <a:solidFill>
                  <a:schemeClr val="tx1"/>
                </a:solidFill>
                <a:latin typeface="+mn-lt"/>
                <a:ea typeface="+mn-ea"/>
                <a:cs typeface="+mn-cs"/>
              </a:rPr>
              <a:t>02 NCAC 09L .1404	DRIFT CONTROL</a:t>
            </a:r>
          </a:p>
          <a:p>
            <a:r>
              <a:rPr lang="en-US" sz="1200" kern="1200" dirty="0">
                <a:solidFill>
                  <a:schemeClr val="tx1"/>
                </a:solidFill>
                <a:latin typeface="+mn-lt"/>
                <a:ea typeface="+mn-ea"/>
                <a:cs typeface="+mn-cs"/>
              </a:rPr>
              <a:t>No person shall apply a pesticide(s) under such conditions that drift from pesticide(s) particles or vapors results in adverse effect.</a:t>
            </a:r>
          </a:p>
          <a:p>
            <a:r>
              <a:rPr lang="en-US" sz="1200" kern="1200" dirty="0">
                <a:solidFill>
                  <a:schemeClr val="tx1"/>
                </a:solidFill>
                <a:latin typeface="+mn-lt"/>
                <a:ea typeface="+mn-ea"/>
                <a:cs typeface="+mn-cs"/>
              </a:rPr>
              <a:t> </a:t>
            </a:r>
          </a:p>
          <a:p>
            <a:r>
              <a:rPr lang="en-US" sz="1200" i="1" kern="1200" dirty="0">
                <a:solidFill>
                  <a:schemeClr val="tx1"/>
                </a:solidFill>
                <a:latin typeface="+mn-lt"/>
                <a:ea typeface="+mn-ea"/>
                <a:cs typeface="+mn-cs"/>
              </a:rPr>
              <a:t>History Note:	Authority G.S. 143‑458; 143‑463;</a:t>
            </a:r>
          </a:p>
          <a:p>
            <a:r>
              <a:rPr lang="en-US" sz="1200" i="1" kern="1200" dirty="0">
                <a:solidFill>
                  <a:schemeClr val="tx1"/>
                </a:solidFill>
                <a:latin typeface="+mn-lt"/>
                <a:ea typeface="+mn-ea"/>
                <a:cs typeface="+mn-cs"/>
              </a:rPr>
              <a:t>Eff. August 1, 1985.</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92A49994-E9B4-4D6B-9506-BA473E989E51}" type="slidenum">
              <a:rPr lang="en-US" smtClean="0"/>
              <a:pPr/>
              <a:t>19</a:t>
            </a:fld>
            <a:endParaRPr lang="en-US"/>
          </a:p>
        </p:txBody>
      </p:sp>
    </p:spTree>
    <p:extLst>
      <p:ext uri="{BB962C8B-B14F-4D97-AF65-F5344CB8AC3E}">
        <p14:creationId xmlns:p14="http://schemas.microsoft.com/office/powerpoint/2010/main" val="2775141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20</a:t>
            </a:fld>
            <a:endParaRPr lang="en-US"/>
          </a:p>
        </p:txBody>
      </p:sp>
    </p:spTree>
    <p:extLst>
      <p:ext uri="{BB962C8B-B14F-4D97-AF65-F5344CB8AC3E}">
        <p14:creationId xmlns:p14="http://schemas.microsoft.com/office/powerpoint/2010/main" val="137133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a:t>
            </a:r>
            <a:r>
              <a:rPr lang="en-US" baseline="0" dirty="0"/>
              <a:t> pesticide labels have the statement “It is a violation of Federal law to use this product in a manner inconsistent with its labeling.  All applicators should keep this statement in mine when planning to purchase and use a pesticide product.</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a:t>
            </a:fld>
            <a:endParaRPr lang="en-US"/>
          </a:p>
        </p:txBody>
      </p:sp>
    </p:spTree>
    <p:extLst>
      <p:ext uri="{BB962C8B-B14F-4D97-AF65-F5344CB8AC3E}">
        <p14:creationId xmlns:p14="http://schemas.microsoft.com/office/powerpoint/2010/main" val="625983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21</a:t>
            </a:fld>
            <a:endParaRPr lang="en-US"/>
          </a:p>
        </p:txBody>
      </p:sp>
    </p:spTree>
    <p:extLst>
      <p:ext uri="{BB962C8B-B14F-4D97-AF65-F5344CB8AC3E}">
        <p14:creationId xmlns:p14="http://schemas.microsoft.com/office/powerpoint/2010/main" val="3025478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22</a:t>
            </a:fld>
            <a:endParaRPr lang="en-US"/>
          </a:p>
        </p:txBody>
      </p:sp>
    </p:spTree>
    <p:extLst>
      <p:ext uri="{BB962C8B-B14F-4D97-AF65-F5344CB8AC3E}">
        <p14:creationId xmlns:p14="http://schemas.microsoft.com/office/powerpoint/2010/main" val="1950547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23</a:t>
            </a:fld>
            <a:endParaRPr lang="en-US"/>
          </a:p>
        </p:txBody>
      </p:sp>
    </p:spTree>
    <p:extLst>
      <p:ext uri="{BB962C8B-B14F-4D97-AF65-F5344CB8AC3E}">
        <p14:creationId xmlns:p14="http://schemas.microsoft.com/office/powerpoint/2010/main" val="1073801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24</a:t>
            </a:fld>
            <a:endParaRPr lang="en-US"/>
          </a:p>
        </p:txBody>
      </p:sp>
    </p:spTree>
    <p:extLst>
      <p:ext uri="{BB962C8B-B14F-4D97-AF65-F5344CB8AC3E}">
        <p14:creationId xmlns:p14="http://schemas.microsoft.com/office/powerpoint/2010/main" val="129619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25</a:t>
            </a:fld>
            <a:endParaRPr lang="en-US"/>
          </a:p>
        </p:txBody>
      </p:sp>
    </p:spTree>
    <p:extLst>
      <p:ext uri="{BB962C8B-B14F-4D97-AF65-F5344CB8AC3E}">
        <p14:creationId xmlns:p14="http://schemas.microsoft.com/office/powerpoint/2010/main" val="119207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26</a:t>
            </a:fld>
            <a:endParaRPr lang="en-US"/>
          </a:p>
        </p:txBody>
      </p:sp>
    </p:spTree>
    <p:extLst>
      <p:ext uri="{BB962C8B-B14F-4D97-AF65-F5344CB8AC3E}">
        <p14:creationId xmlns:p14="http://schemas.microsoft.com/office/powerpoint/2010/main" val="3205506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27</a:t>
            </a:fld>
            <a:endParaRPr lang="en-US"/>
          </a:p>
        </p:txBody>
      </p:sp>
    </p:spTree>
    <p:extLst>
      <p:ext uri="{BB962C8B-B14F-4D97-AF65-F5344CB8AC3E}">
        <p14:creationId xmlns:p14="http://schemas.microsoft.com/office/powerpoint/2010/main" val="3203271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28</a:t>
            </a:fld>
            <a:endParaRPr lang="en-US"/>
          </a:p>
        </p:txBody>
      </p:sp>
    </p:spTree>
    <p:extLst>
      <p:ext uri="{BB962C8B-B14F-4D97-AF65-F5344CB8AC3E}">
        <p14:creationId xmlns:p14="http://schemas.microsoft.com/office/powerpoint/2010/main" val="3412989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29</a:t>
            </a:fld>
            <a:endParaRPr lang="en-US"/>
          </a:p>
        </p:txBody>
      </p:sp>
    </p:spTree>
    <p:extLst>
      <p:ext uri="{BB962C8B-B14F-4D97-AF65-F5344CB8AC3E}">
        <p14:creationId xmlns:p14="http://schemas.microsoft.com/office/powerpoint/2010/main" val="3979476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30</a:t>
            </a:fld>
            <a:endParaRPr lang="en-US"/>
          </a:p>
        </p:txBody>
      </p:sp>
    </p:spTree>
    <p:extLst>
      <p:ext uri="{BB962C8B-B14F-4D97-AF65-F5344CB8AC3E}">
        <p14:creationId xmlns:p14="http://schemas.microsoft.com/office/powerpoint/2010/main" val="62641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Important information that is always found on a restricted use pesticide label.  Most of the information that is required for</a:t>
            </a:r>
            <a:r>
              <a:rPr lang="en-US" baseline="0" dirty="0"/>
              <a:t> </a:t>
            </a:r>
            <a:r>
              <a:rPr lang="en-US" baseline="0" dirty="0" err="1"/>
              <a:t>pesticde</a:t>
            </a:r>
            <a:r>
              <a:rPr lang="en-US" baseline="0" dirty="0"/>
              <a:t> </a:t>
            </a:r>
            <a:r>
              <a:rPr lang="en-US" dirty="0"/>
              <a:t>record keeping can be found on this part of the label.</a:t>
            </a:r>
          </a:p>
          <a:p>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4</a:t>
            </a:fld>
            <a:endParaRPr lang="en-US"/>
          </a:p>
        </p:txBody>
      </p:sp>
    </p:spTree>
    <p:extLst>
      <p:ext uri="{BB962C8B-B14F-4D97-AF65-F5344CB8AC3E}">
        <p14:creationId xmlns:p14="http://schemas.microsoft.com/office/powerpoint/2010/main" val="1718439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31</a:t>
            </a:fld>
            <a:endParaRPr lang="en-US"/>
          </a:p>
        </p:txBody>
      </p:sp>
    </p:spTree>
    <p:extLst>
      <p:ext uri="{BB962C8B-B14F-4D97-AF65-F5344CB8AC3E}">
        <p14:creationId xmlns:p14="http://schemas.microsoft.com/office/powerpoint/2010/main" val="385142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32</a:t>
            </a:fld>
            <a:endParaRPr lang="en-US"/>
          </a:p>
        </p:txBody>
      </p:sp>
    </p:spTree>
    <p:extLst>
      <p:ext uri="{BB962C8B-B14F-4D97-AF65-F5344CB8AC3E}">
        <p14:creationId xmlns:p14="http://schemas.microsoft.com/office/powerpoint/2010/main" val="3972236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33</a:t>
            </a:fld>
            <a:endParaRPr lang="en-US"/>
          </a:p>
        </p:txBody>
      </p:sp>
    </p:spTree>
    <p:extLst>
      <p:ext uri="{BB962C8B-B14F-4D97-AF65-F5344CB8AC3E}">
        <p14:creationId xmlns:p14="http://schemas.microsoft.com/office/powerpoint/2010/main" val="1429860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34</a:t>
            </a:fld>
            <a:endParaRPr lang="en-US"/>
          </a:p>
        </p:txBody>
      </p:sp>
    </p:spTree>
    <p:extLst>
      <p:ext uri="{BB962C8B-B14F-4D97-AF65-F5344CB8AC3E}">
        <p14:creationId xmlns:p14="http://schemas.microsoft.com/office/powerpoint/2010/main" val="2699901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35</a:t>
            </a:fld>
            <a:endParaRPr lang="en-US"/>
          </a:p>
        </p:txBody>
      </p:sp>
    </p:spTree>
    <p:extLst>
      <p:ext uri="{BB962C8B-B14F-4D97-AF65-F5344CB8AC3E}">
        <p14:creationId xmlns:p14="http://schemas.microsoft.com/office/powerpoint/2010/main" val="1884613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36</a:t>
            </a:fld>
            <a:endParaRPr lang="en-US"/>
          </a:p>
        </p:txBody>
      </p:sp>
    </p:spTree>
    <p:extLst>
      <p:ext uri="{BB962C8B-B14F-4D97-AF65-F5344CB8AC3E}">
        <p14:creationId xmlns:p14="http://schemas.microsoft.com/office/powerpoint/2010/main" val="1115537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37</a:t>
            </a:fld>
            <a:endParaRPr lang="en-US"/>
          </a:p>
        </p:txBody>
      </p:sp>
    </p:spTree>
    <p:extLst>
      <p:ext uri="{BB962C8B-B14F-4D97-AF65-F5344CB8AC3E}">
        <p14:creationId xmlns:p14="http://schemas.microsoft.com/office/powerpoint/2010/main" val="1475106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38</a:t>
            </a:fld>
            <a:endParaRPr lang="en-US"/>
          </a:p>
        </p:txBody>
      </p:sp>
    </p:spTree>
    <p:extLst>
      <p:ext uri="{BB962C8B-B14F-4D97-AF65-F5344CB8AC3E}">
        <p14:creationId xmlns:p14="http://schemas.microsoft.com/office/powerpoint/2010/main" val="42215714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new proposed EPA</a:t>
            </a:r>
            <a:r>
              <a:rPr lang="en-US" baseline="0" dirty="0"/>
              <a:t> worker protection rule changes are in a review period at this time.</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39</a:t>
            </a:fld>
            <a:endParaRPr lang="en-US"/>
          </a:p>
        </p:txBody>
      </p:sp>
    </p:spTree>
    <p:extLst>
      <p:ext uri="{BB962C8B-B14F-4D97-AF65-F5344CB8AC3E}">
        <p14:creationId xmlns:p14="http://schemas.microsoft.com/office/powerpoint/2010/main" val="233405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CAUTION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means the pesticide product is slightly toxic if eaten, absorbed through the skin, inhaled, or it causes slight eye or skin irritation. </a:t>
            </a:r>
          </a:p>
          <a:p>
            <a:r>
              <a:rPr lang="en-US" sz="1200" kern="1200" dirty="0">
                <a:solidFill>
                  <a:schemeClr val="tx1"/>
                </a:solidFill>
                <a:latin typeface="+mn-lt"/>
                <a:ea typeface="+mn-ea"/>
                <a:cs typeface="+mn-cs"/>
              </a:rPr>
              <a:t>WARNING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indicates the pesticide product is moderately toxic if eaten, absorbed through the skin, inhaled, or it causes moderate eye or skin irritation. </a:t>
            </a:r>
          </a:p>
          <a:p>
            <a:r>
              <a:rPr lang="en-US" sz="1200" kern="1200" dirty="0">
                <a:solidFill>
                  <a:schemeClr val="tx1"/>
                </a:solidFill>
                <a:latin typeface="+mn-lt"/>
                <a:ea typeface="+mn-ea"/>
                <a:cs typeface="+mn-cs"/>
              </a:rPr>
              <a:t>DANGER means that the pesticide product is highly toxic by at least one route of exposure. It may be corrosive, causing irreversible damage to the skin or eyes. Alternatively, it may be highly toxic if eaten, absorbed through the skin, or inhaled. If this is the case, then the word “POISON” must also be included in red letters on the front panel of the product label. </a:t>
            </a:r>
          </a:p>
          <a:p>
            <a:r>
              <a:rPr lang="en-US" dirty="0"/>
              <a:t>The skull</a:t>
            </a:r>
            <a:r>
              <a:rPr lang="en-US" baseline="0" dirty="0"/>
              <a:t> and crossbones symbol </a:t>
            </a:r>
            <a:r>
              <a:rPr lang="en-US" dirty="0"/>
              <a:t>and the word “Poison” identify pesticide products that are determined to be in Toxicity Category I based on at least one of the following acute toxicity studies: acute oral, acute dermal, or acute inhalation.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Signal words help alert users to special hazards of a pesticide product. The signal word can be used by shoppers to select the least toxic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product(s) of those that are sufficiently effective.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Regardless of the signal word on the pesticide product, it is important to remember that every product still has the potential to poison (i.e., is harmful at high doses). Special care should be taken to carefully follow all of t</a:t>
            </a:r>
            <a:r>
              <a:rPr lang="en-US" dirty="0"/>
              <a:t>he directions on the label, each time a pesticide product is used.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2A49994-E9B4-4D6B-9506-BA473E989E51}" type="slidenum">
              <a:rPr lang="en-US" smtClean="0"/>
              <a:pPr/>
              <a:t>5</a:t>
            </a:fld>
            <a:endParaRPr lang="en-US"/>
          </a:p>
        </p:txBody>
      </p:sp>
    </p:spTree>
    <p:extLst>
      <p:ext uri="{BB962C8B-B14F-4D97-AF65-F5344CB8AC3E}">
        <p14:creationId xmlns:p14="http://schemas.microsoft.com/office/powerpoint/2010/main" val="32291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a:t>Precautionary statements are designed to provide pesticide users with information regarding the toxicity, irritation, and sensitization hazards associated with the use of a pesticide, as well as application instructions and information to reduce exposure potential. Precautionary statements include child hazard warnings, engineering control statements, environmental hazard statements, first aid statements, hazards to humans and domestic animals statements, personal protective equipment (PPE) statements, physical or chemical hazard statements, signal words, user safety recommendations, and user safety requirements.</a:t>
            </a:r>
          </a:p>
          <a:p>
            <a:endParaRPr lang="en-US" dirty="0"/>
          </a:p>
        </p:txBody>
      </p:sp>
    </p:spTree>
    <p:extLst>
      <p:ext uri="{BB962C8B-B14F-4D97-AF65-F5344CB8AC3E}">
        <p14:creationId xmlns:p14="http://schemas.microsoft.com/office/powerpoint/2010/main" val="53241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a:t>The Hazards to Humans and Domestic animals advisory provides precautionary language advising of potential hazards to humans and domestic animals.</a:t>
            </a:r>
          </a:p>
          <a:p>
            <a:r>
              <a:rPr lang="en-US" dirty="0"/>
              <a:t>PPE requirements for applicators can be found in this section of the pesticide</a:t>
            </a:r>
            <a:r>
              <a:rPr lang="en-US" baseline="0" dirty="0"/>
              <a:t> label.</a:t>
            </a:r>
            <a:endParaRPr lang="en-US" dirty="0"/>
          </a:p>
        </p:txBody>
      </p:sp>
    </p:spTree>
    <p:extLst>
      <p:ext uri="{BB962C8B-B14F-4D97-AF65-F5344CB8AC3E}">
        <p14:creationId xmlns:p14="http://schemas.microsoft.com/office/powerpoint/2010/main" val="385680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a:t>EPA is required by the Food Quality Protection Act to review registered pesticides every 15 years.  </a:t>
            </a:r>
          </a:p>
        </p:txBody>
      </p:sp>
    </p:spTree>
    <p:extLst>
      <p:ext uri="{BB962C8B-B14F-4D97-AF65-F5344CB8AC3E}">
        <p14:creationId xmlns:p14="http://schemas.microsoft.com/office/powerpoint/2010/main" val="110634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Starting</a:t>
            </a:r>
            <a:r>
              <a:rPr lang="en-US" baseline="0" dirty="0"/>
              <a:t> in 2016 the Private Applicator Certification will have a category for soil fumigation.  </a:t>
            </a:r>
          </a:p>
          <a:p>
            <a:r>
              <a:rPr lang="en-US" baseline="0" dirty="0"/>
              <a:t>Soil fumigation labels require that the Applicator in Charge be trained every 3 years in soil fumigation. Those applicators that have completed the initial training, either through the EPA online training or by face </a:t>
            </a:r>
            <a:r>
              <a:rPr lang="en-US" baseline="0"/>
              <a:t>to face trainings which were held at various locations across the state, </a:t>
            </a:r>
            <a:r>
              <a:rPr lang="en-US" baseline="0" dirty="0"/>
              <a:t>now have the option to work though the EPA online training again or attend a recertification class in soil fumigation. </a:t>
            </a:r>
          </a:p>
          <a:p>
            <a:r>
              <a:rPr lang="en-US" baseline="0" dirty="0"/>
              <a:t>One hour of soil fumigation (Z1) credit during the 3 year certification period will complete the requirements for the soil fumigant label.</a:t>
            </a:r>
          </a:p>
          <a:p>
            <a:r>
              <a:rPr lang="en-US" baseline="0" dirty="0"/>
              <a:t>After January 1, 2017 the EPA online training will no longer be an option in North Carolina.</a:t>
            </a:r>
          </a:p>
          <a:p>
            <a:r>
              <a:rPr lang="en-US" baseline="0" dirty="0"/>
              <a:t>When recertification is not </a:t>
            </a:r>
            <a:r>
              <a:rPr lang="en-US" baseline="0"/>
              <a:t>obtained   </a:t>
            </a:r>
            <a:endParaRPr lang="en-US" baseline="0" dirty="0"/>
          </a:p>
          <a:p>
            <a:r>
              <a:rPr lang="en-US" baseline="0" dirty="0"/>
              <a:t>Commodity fumigation will </a:t>
            </a:r>
            <a:r>
              <a:rPr lang="en-US" baseline="0"/>
              <a:t>require a  </a:t>
            </a:r>
            <a:endParaRPr lang="en-US" dirty="0"/>
          </a:p>
        </p:txBody>
      </p:sp>
      <p:sp>
        <p:nvSpPr>
          <p:cNvPr id="4" name="Slide Number Placeholder 3"/>
          <p:cNvSpPr>
            <a:spLocks noGrp="1"/>
          </p:cNvSpPr>
          <p:nvPr>
            <p:ph type="sldNum" sz="quarter" idx="10"/>
          </p:nvPr>
        </p:nvSpPr>
        <p:spPr/>
        <p:txBody>
          <a:bodyPr/>
          <a:lstStyle/>
          <a:p>
            <a:fld id="{92A49994-E9B4-4D6B-9506-BA473E989E51}" type="slidenum">
              <a:rPr lang="en-US" smtClean="0"/>
              <a:pPr/>
              <a:t>9</a:t>
            </a:fld>
            <a:endParaRPr lang="en-US"/>
          </a:p>
        </p:txBody>
      </p:sp>
    </p:spTree>
    <p:extLst>
      <p:ext uri="{BB962C8B-B14F-4D97-AF65-F5344CB8AC3E}">
        <p14:creationId xmlns:p14="http://schemas.microsoft.com/office/powerpoint/2010/main" val="2173241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a:effectLst/>
              </a:rPr>
              <a:t>The N.C. Department of Agriculture and Consumer Services' Pesticide Section, with funding from the Pesticide Environmental Trust Fund, has purchased DriftWatch software, a voluntary communication tool that enables crop producers, beekeepers, and pesticide applicators to work together to protect specialty crops and apiaries through use of </a:t>
            </a:r>
            <a:r>
              <a:rPr lang="en-US" dirty="0">
                <a:effectLst/>
                <a:hlinkClick r:id="rId3"/>
              </a:rPr>
              <a:t>the DriftWatch registry mapping program</a:t>
            </a:r>
            <a:r>
              <a:rPr lang="en-US" dirty="0">
                <a:effectLst/>
              </a:rPr>
              <a:t>.</a:t>
            </a:r>
            <a:endParaRPr lang="en-US" dirty="0"/>
          </a:p>
          <a:p>
            <a:endParaRPr lang="en-US" dirty="0"/>
          </a:p>
        </p:txBody>
      </p:sp>
    </p:spTree>
    <p:extLst>
      <p:ext uri="{BB962C8B-B14F-4D97-AF65-F5344CB8AC3E}">
        <p14:creationId xmlns:p14="http://schemas.microsoft.com/office/powerpoint/2010/main" val="491580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BBC24-1C9B-45B5-BBE5-3EDFB1297B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BBC24-1C9B-45B5-BBE5-3EDFB1297B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BBC24-1C9B-45B5-BBE5-3EDFB1297B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BBC24-1C9B-45B5-BBE5-3EDFB1297B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BBC24-1C9B-45B5-BBE5-3EDFB1297B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BBC24-1C9B-45B5-BBE5-3EDFB1297B33}"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BBC24-1C9B-45B5-BBE5-3EDFB1297B33}"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BBC24-1C9B-45B5-BBE5-3EDFB1297B33}"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BBC24-1C9B-45B5-BBE5-3EDFB1297B33}"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BBC24-1C9B-45B5-BBE5-3EDFB1297B33}"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BBC24-1C9B-45B5-BBE5-3EDFB1297B33}"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3AE38-9D35-4CAF-A6CE-B9E8461935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1E2BBC24-1C9B-45B5-BBE5-3EDFB1297B33}" type="datetimeFigureOut">
              <a:rPr lang="en-US" smtClean="0"/>
              <a:pPr/>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AAD3AE38-9D35-4CAF-A6CE-B9E8461935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pesticideresources.org/index.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8" Type="http://schemas.openxmlformats.org/officeDocument/2006/relationships/hyperlink" Target="http://www.ncagr.gov/SPCAP/pesticides/RECREDRE.HTM" TargetMode="External"/><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epa.gov/pesticide-worker-safety/revisions-worker-protection-standard" TargetMode="External"/><Relationship Id="rId5" Type="http://schemas.openxmlformats.org/officeDocument/2006/relationships/hyperlink" Target="http://pesticideresources.org/index.html" TargetMode="Externa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www.ncagr.com/SPCPD/pesticide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chart" Target="../charts/char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304800"/>
            <a:ext cx="9144000" cy="62484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16" name="Rectangle 15"/>
          <p:cNvSpPr/>
          <p:nvPr/>
        </p:nvSpPr>
        <p:spPr>
          <a:xfrm>
            <a:off x="0" y="838200"/>
            <a:ext cx="9144000" cy="5181600"/>
          </a:xfrm>
          <a:prstGeom prst="rect">
            <a:avLst/>
          </a:prstGeom>
          <a:blipFill dpi="0" rotWithShape="1">
            <a:blip r:embed="rId3" cstate="print">
              <a:lum bright="18000" contras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17" name="TextBox 16"/>
          <p:cNvSpPr txBox="1"/>
          <p:nvPr/>
        </p:nvSpPr>
        <p:spPr>
          <a:xfrm>
            <a:off x="0" y="1023878"/>
            <a:ext cx="9144000" cy="2431423"/>
          </a:xfrm>
          <a:prstGeom prst="rect">
            <a:avLst/>
          </a:prstGeom>
          <a:noFill/>
        </p:spPr>
        <p:txBody>
          <a:bodyPr wrap="square" lIns="91429" tIns="45714" rIns="91429" bIns="45714" rtlCol="0">
            <a:spAutoFit/>
          </a:bodyPr>
          <a:lstStyle/>
          <a:p>
            <a:pPr algn="ctr"/>
            <a:r>
              <a:rPr lang="en-US" sz="4800" b="1" dirty="0">
                <a:solidFill>
                  <a:srgbClr val="663300"/>
                </a:solidFill>
                <a:effectLst>
                  <a:outerShdw blurRad="50800" dist="38100" dir="5400000" algn="t" rotWithShape="0">
                    <a:prstClr val="black">
                      <a:alpha val="40000"/>
                    </a:prstClr>
                  </a:outerShdw>
                </a:effectLst>
                <a:latin typeface="+mj-lt"/>
              </a:rPr>
              <a:t>2015-2017</a:t>
            </a:r>
          </a:p>
          <a:p>
            <a:pPr algn="ctr"/>
            <a:r>
              <a:rPr lang="en-US" sz="4800" b="1" dirty="0">
                <a:solidFill>
                  <a:srgbClr val="663300"/>
                </a:solidFill>
                <a:effectLst>
                  <a:outerShdw blurRad="50800" dist="38100" dir="5400000" algn="t" rotWithShape="0">
                    <a:prstClr val="black">
                      <a:alpha val="40000"/>
                    </a:prstClr>
                  </a:outerShdw>
                </a:effectLst>
                <a:latin typeface="+mj-lt"/>
              </a:rPr>
              <a:t>Private Recertification</a:t>
            </a:r>
          </a:p>
          <a:p>
            <a:pPr algn="ctr"/>
            <a:r>
              <a:rPr lang="en-US" sz="2800" b="1" dirty="0">
                <a:solidFill>
                  <a:srgbClr val="663300"/>
                </a:solidFill>
                <a:effectLst>
                  <a:outerShdw blurRad="50800" dist="38100" dir="5400000" algn="t" rotWithShape="0">
                    <a:prstClr val="black">
                      <a:alpha val="40000"/>
                    </a:prstClr>
                  </a:outerShdw>
                </a:effectLst>
                <a:latin typeface="+mj-lt"/>
              </a:rPr>
              <a:t>Label Review &amp; Update</a:t>
            </a:r>
          </a:p>
          <a:p>
            <a:pPr algn="ctr"/>
            <a:r>
              <a:rPr lang="en-US" sz="2800" b="1" dirty="0">
                <a:solidFill>
                  <a:srgbClr val="663300"/>
                </a:solidFill>
                <a:effectLst>
                  <a:outerShdw blurRad="50800" dist="38100" dir="5400000" algn="t" rotWithShape="0">
                    <a:prstClr val="black">
                      <a:alpha val="40000"/>
                    </a:prstClr>
                  </a:outerShdw>
                </a:effectLst>
                <a:latin typeface="+mj-lt"/>
              </a:rPr>
              <a:t>Worker Protection Standard</a:t>
            </a:r>
          </a:p>
        </p:txBody>
      </p:sp>
      <p:pic>
        <p:nvPicPr>
          <p:cNvPr id="11" name="Picture 10" descr="NCDACSSeal_4color.jpg"/>
          <p:cNvPicPr>
            <a:picLocks noChangeAspect="1"/>
          </p:cNvPicPr>
          <p:nvPr/>
        </p:nvPicPr>
        <p:blipFill>
          <a:blip r:embed="rId4" cstate="print"/>
          <a:stretch>
            <a:fillRect/>
          </a:stretch>
        </p:blipFill>
        <p:spPr>
          <a:xfrm>
            <a:off x="3886200" y="4038600"/>
            <a:ext cx="1295400" cy="1295400"/>
          </a:xfrm>
          <a:prstGeom prst="rect">
            <a:avLst/>
          </a:prstGeom>
        </p:spPr>
      </p:pic>
      <p:sp>
        <p:nvSpPr>
          <p:cNvPr id="12" name="TextBox 11"/>
          <p:cNvSpPr txBox="1"/>
          <p:nvPr/>
        </p:nvSpPr>
        <p:spPr>
          <a:xfrm>
            <a:off x="2743200" y="5486400"/>
            <a:ext cx="3657600" cy="369332"/>
          </a:xfrm>
          <a:prstGeom prst="rect">
            <a:avLst/>
          </a:prstGeom>
          <a:noFill/>
        </p:spPr>
        <p:txBody>
          <a:bodyPr wrap="square" lIns="91429" tIns="45714" rIns="91429" bIns="45714" rtlCol="0">
            <a:spAutoFit/>
          </a:bodyPr>
          <a:lstStyle/>
          <a:p>
            <a:pPr algn="ctr"/>
            <a:r>
              <a:rPr lang="en-US" dirty="0">
                <a:solidFill>
                  <a:srgbClr val="663300"/>
                </a:solidFill>
              </a:rPr>
              <a:t>NCDA&amp;CS Pesticide Section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1261872"/>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TextBox 5"/>
          <p:cNvSpPr txBox="1"/>
          <p:nvPr/>
        </p:nvSpPr>
        <p:spPr>
          <a:xfrm>
            <a:off x="0" y="0"/>
            <a:ext cx="9144000" cy="1261872"/>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FieldWatch – DriftWatch</a:t>
            </a:r>
          </a:p>
          <a:p>
            <a:r>
              <a:rPr lang="en-US" sz="3200" b="1" dirty="0">
                <a:blipFill>
                  <a:blip r:embed="rId4"/>
                  <a:stretch>
                    <a:fillRect/>
                  </a:stretch>
                </a:blipFill>
                <a:effectLst>
                  <a:outerShdw blurRad="50800" dist="38100" dir="5400000" algn="t" rotWithShape="0">
                    <a:prstClr val="black">
                      <a:alpha val="40000"/>
                    </a:prstClr>
                  </a:outerShdw>
                </a:effectLst>
              </a:rPr>
              <a:t>Specialty Crop Site Registry</a:t>
            </a:r>
          </a:p>
        </p:txBody>
      </p:sp>
      <p:pic>
        <p:nvPicPr>
          <p:cNvPr id="7" name="Picture 6"/>
          <p:cNvPicPr/>
          <p:nvPr/>
        </p:nvPicPr>
        <p:blipFill rotWithShape="1">
          <a:blip r:embed="rId5"/>
          <a:srcRect l="18430" t="9118" r="19551" b="-1"/>
          <a:stretch/>
        </p:blipFill>
        <p:spPr bwMode="auto">
          <a:xfrm>
            <a:off x="838200" y="1371600"/>
            <a:ext cx="7467600" cy="5334000"/>
          </a:xfrm>
          <a:prstGeom prst="rect">
            <a:avLst/>
          </a:prstGeom>
          <a:ln w="28575">
            <a:solidFill>
              <a:srgbClr val="6633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3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1261872"/>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TextBox 5"/>
          <p:cNvSpPr txBox="1"/>
          <p:nvPr/>
        </p:nvSpPr>
        <p:spPr>
          <a:xfrm>
            <a:off x="0" y="0"/>
            <a:ext cx="9144000" cy="1261872"/>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FieldWatch – DriftWatch</a:t>
            </a:r>
          </a:p>
          <a:p>
            <a:r>
              <a:rPr lang="en-US" sz="3200" b="1" dirty="0">
                <a:blipFill>
                  <a:blip r:embed="rId4"/>
                  <a:stretch>
                    <a:fillRect/>
                  </a:stretch>
                </a:blipFill>
                <a:effectLst>
                  <a:outerShdw blurRad="50800" dist="38100" dir="5400000" algn="t" rotWithShape="0">
                    <a:prstClr val="black">
                      <a:alpha val="40000"/>
                    </a:prstClr>
                  </a:outerShdw>
                </a:effectLst>
              </a:rPr>
              <a:t>Specialty Crop Site Registry</a:t>
            </a:r>
          </a:p>
        </p:txBody>
      </p:sp>
      <p:sp>
        <p:nvSpPr>
          <p:cNvPr id="2" name="Rectangle 1"/>
          <p:cNvSpPr/>
          <p:nvPr/>
        </p:nvSpPr>
        <p:spPr>
          <a:xfrm>
            <a:off x="838200" y="1447800"/>
            <a:ext cx="7467600" cy="5216813"/>
          </a:xfrm>
          <a:prstGeom prst="rect">
            <a:avLst/>
          </a:prstGeom>
        </p:spPr>
        <p:txBody>
          <a:bodyPr wrap="square">
            <a:spAutoFit/>
          </a:bodyPr>
          <a:lstStyle/>
          <a:p>
            <a:pPr>
              <a:spcAft>
                <a:spcPts val="1800"/>
              </a:spcAft>
            </a:pPr>
            <a:r>
              <a:rPr lang="en-US" sz="2400" b="1" dirty="0">
                <a:solidFill>
                  <a:srgbClr val="663300"/>
                </a:solidFill>
              </a:rPr>
              <a:t>FieldWatch – DriftWatch - </a:t>
            </a:r>
            <a:r>
              <a:rPr lang="en-US" sz="2400" b="1" dirty="0" err="1">
                <a:solidFill>
                  <a:srgbClr val="663300"/>
                </a:solidFill>
              </a:rPr>
              <a:t>BeeCheck</a:t>
            </a:r>
            <a:endParaRPr lang="en-US" sz="2400" b="1" dirty="0">
              <a:solidFill>
                <a:srgbClr val="663300"/>
              </a:solidFill>
            </a:endParaRPr>
          </a:p>
          <a:p>
            <a:pPr>
              <a:spcAft>
                <a:spcPts val="1800"/>
              </a:spcAft>
            </a:pPr>
            <a:r>
              <a:rPr lang="en-US" sz="2400" b="1" dirty="0">
                <a:solidFill>
                  <a:srgbClr val="663300"/>
                </a:solidFill>
              </a:rPr>
              <a:t>FieldWatch </a:t>
            </a:r>
            <a:r>
              <a:rPr lang="en-US" sz="2400" dirty="0">
                <a:solidFill>
                  <a:srgbClr val="663300"/>
                </a:solidFill>
              </a:rPr>
              <a:t>- a non-profit company created to develop and operate the DriftWatch Specialty Crop Site Registry</a:t>
            </a:r>
          </a:p>
          <a:p>
            <a:pPr>
              <a:spcAft>
                <a:spcPts val="1800"/>
              </a:spcAft>
            </a:pPr>
            <a:r>
              <a:rPr lang="en-US" sz="2400" b="1" dirty="0">
                <a:solidFill>
                  <a:srgbClr val="663300"/>
                </a:solidFill>
              </a:rPr>
              <a:t>DriftWatch </a:t>
            </a:r>
            <a:r>
              <a:rPr lang="en-US" sz="2400" dirty="0">
                <a:solidFill>
                  <a:srgbClr val="663300"/>
                </a:solidFill>
              </a:rPr>
              <a:t>- a web based mapping tool created to promote communications between producers of specialty crops and pesticide applicators in support of ongoing stewardship activities</a:t>
            </a:r>
          </a:p>
          <a:p>
            <a:pPr lvl="1">
              <a:spcAft>
                <a:spcPts val="1800"/>
              </a:spcAft>
            </a:pPr>
            <a:r>
              <a:rPr lang="en-US" sz="1650" dirty="0">
                <a:solidFill>
                  <a:srgbClr val="663300"/>
                </a:solidFill>
              </a:rPr>
              <a:t>Designed to alert applicators where specialty crop fields and beehives are located before their applications of chemicals</a:t>
            </a:r>
          </a:p>
          <a:p>
            <a:pPr>
              <a:spcAft>
                <a:spcPts val="1800"/>
              </a:spcAft>
            </a:pPr>
            <a:r>
              <a:rPr lang="en-US" sz="2400" b="1" dirty="0" err="1">
                <a:solidFill>
                  <a:srgbClr val="663300"/>
                </a:solidFill>
              </a:rPr>
              <a:t>BeeCheck</a:t>
            </a:r>
            <a:r>
              <a:rPr lang="en-US" sz="2400" b="1" dirty="0">
                <a:solidFill>
                  <a:srgbClr val="663300"/>
                </a:solidFill>
              </a:rPr>
              <a:t> – a web based mapping tool created for beekeepers (hobby, sideline, and commercial) to map apiaries, purchase signs, and flags.</a:t>
            </a:r>
          </a:p>
        </p:txBody>
      </p:sp>
    </p:spTree>
    <p:extLst>
      <p:ext uri="{BB962C8B-B14F-4D97-AF65-F5344CB8AC3E}">
        <p14:creationId xmlns:p14="http://schemas.microsoft.com/office/powerpoint/2010/main" val="2106889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1261872"/>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TextBox 5"/>
          <p:cNvSpPr txBox="1"/>
          <p:nvPr/>
        </p:nvSpPr>
        <p:spPr>
          <a:xfrm>
            <a:off x="0" y="0"/>
            <a:ext cx="9144000" cy="1261872"/>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FieldWatch – DriftWatch</a:t>
            </a:r>
          </a:p>
          <a:p>
            <a:r>
              <a:rPr lang="en-US" sz="3200" b="1" dirty="0">
                <a:blipFill>
                  <a:blip r:embed="rId4"/>
                  <a:stretch>
                    <a:fillRect/>
                  </a:stretch>
                </a:blipFill>
                <a:effectLst>
                  <a:outerShdw blurRad="50800" dist="38100" dir="5400000" algn="t" rotWithShape="0">
                    <a:prstClr val="black">
                      <a:alpha val="40000"/>
                    </a:prstClr>
                  </a:outerShdw>
                </a:effectLst>
              </a:rPr>
              <a:t>Specialty Crop Site Registry</a:t>
            </a:r>
          </a:p>
        </p:txBody>
      </p:sp>
      <p:sp>
        <p:nvSpPr>
          <p:cNvPr id="2" name="Rectangle 1"/>
          <p:cNvSpPr/>
          <p:nvPr/>
        </p:nvSpPr>
        <p:spPr>
          <a:xfrm>
            <a:off x="228600" y="1447800"/>
            <a:ext cx="8686800" cy="5078313"/>
          </a:xfrm>
          <a:prstGeom prst="rect">
            <a:avLst/>
          </a:prstGeom>
        </p:spPr>
        <p:txBody>
          <a:bodyPr wrap="square">
            <a:spAutoFit/>
          </a:bodyPr>
          <a:lstStyle/>
          <a:p>
            <a:pPr algn="ctr"/>
            <a:r>
              <a:rPr lang="en-US" sz="3200" dirty="0">
                <a:solidFill>
                  <a:srgbClr val="4C2504"/>
                </a:solidFill>
              </a:rPr>
              <a:t>DriftWatch Website</a:t>
            </a:r>
          </a:p>
          <a:p>
            <a:pPr algn="ctr">
              <a:lnSpc>
                <a:spcPct val="120000"/>
              </a:lnSpc>
            </a:pPr>
            <a:r>
              <a:rPr lang="en-US" sz="2400" dirty="0">
                <a:solidFill>
                  <a:srgbClr val="4C2504"/>
                </a:solidFill>
              </a:rPr>
              <a:t>An easy-to-use, reliable, accurate and secure on-line mapping tool intended to enhance communications that promote awareness and stewardship activities between producers of specialty crops, beekeepers, and pesticide applicators to reduce incidences of drift.</a:t>
            </a:r>
          </a:p>
          <a:p>
            <a:pPr algn="ctr">
              <a:lnSpc>
                <a:spcPct val="120000"/>
              </a:lnSpc>
            </a:pPr>
            <a:r>
              <a:rPr lang="en-US" sz="2400" dirty="0">
                <a:solidFill>
                  <a:srgbClr val="4C2504"/>
                </a:solidFill>
              </a:rPr>
              <a:t>FREE - EASY</a:t>
            </a:r>
          </a:p>
          <a:p>
            <a:endParaRPr lang="en-US" sz="2400" dirty="0">
              <a:solidFill>
                <a:srgbClr val="000000"/>
              </a:solidFill>
              <a:latin typeface="ArialMT"/>
            </a:endParaRPr>
          </a:p>
          <a:p>
            <a:pPr algn="ctr"/>
            <a:r>
              <a:rPr lang="en-US" sz="4400" b="1" dirty="0">
                <a:solidFill>
                  <a:srgbClr val="0070C0"/>
                </a:solidFill>
              </a:rPr>
              <a:t>https://nc.driftwatch.org/</a:t>
            </a:r>
          </a:p>
          <a:p>
            <a:pPr algn="ctr"/>
            <a:endParaRPr lang="en-US" sz="2400" dirty="0">
              <a:solidFill>
                <a:srgbClr val="000000"/>
              </a:solidFill>
              <a:latin typeface="ArialMT"/>
            </a:endParaRPr>
          </a:p>
          <a:p>
            <a:pPr algn="ctr"/>
            <a:r>
              <a:rPr lang="en-US" sz="2800" b="1" dirty="0">
                <a:solidFill>
                  <a:srgbClr val="5A663C"/>
                </a:solidFill>
                <a:effectLst>
                  <a:glow rad="63500">
                    <a:schemeClr val="accent3">
                      <a:satMod val="175000"/>
                      <a:alpha val="40000"/>
                    </a:schemeClr>
                  </a:glow>
                </a:effectLst>
              </a:rPr>
              <a:t>Communication + Cooperation + Collaboration = Successful Co-existence</a:t>
            </a:r>
            <a:endParaRPr lang="en-US" sz="2800" dirty="0">
              <a:solidFill>
                <a:srgbClr val="5A663C"/>
              </a:solidFill>
              <a:effectLst>
                <a:glow rad="63500">
                  <a:schemeClr val="accent3">
                    <a:satMod val="175000"/>
                    <a:alpha val="40000"/>
                  </a:schemeClr>
                </a:glow>
              </a:effectLst>
            </a:endParaRPr>
          </a:p>
        </p:txBody>
      </p:sp>
    </p:spTree>
    <p:extLst>
      <p:ext uri="{BB962C8B-B14F-4D97-AF65-F5344CB8AC3E}">
        <p14:creationId xmlns:p14="http://schemas.microsoft.com/office/powerpoint/2010/main" val="173589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TextBox 5"/>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Be on the Lookout for Signs &amp; Flags</a:t>
            </a:r>
          </a:p>
        </p:txBody>
      </p:sp>
      <p:pic>
        <p:nvPicPr>
          <p:cNvPr id="7"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57200" y="946351"/>
            <a:ext cx="4295472" cy="2863649"/>
          </a:xfr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6081" t="8108" r="12973" b="16216"/>
          <a:stretch/>
        </p:blipFill>
        <p:spPr>
          <a:xfrm>
            <a:off x="457200" y="3944748"/>
            <a:ext cx="4295472" cy="2665553"/>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5764" r="26252"/>
          <a:stretch/>
        </p:blipFill>
        <p:spPr>
          <a:xfrm>
            <a:off x="4953000" y="940632"/>
            <a:ext cx="3505200" cy="2869368"/>
          </a:xfrm>
          <a:prstGeom prst="rect">
            <a:avLst/>
          </a:prstGeom>
        </p:spPr>
      </p:pic>
      <p:pic>
        <p:nvPicPr>
          <p:cNvPr id="10" name="Picture 9" descr="C:\Users\jonepa\Pictures\DSC_0292.JPG"/>
          <p:cNvPicPr/>
          <p:nvPr/>
        </p:nvPicPr>
        <p:blipFill rotWithShape="1">
          <a:blip r:embed="rId8" cstate="print">
            <a:extLst>
              <a:ext uri="{28A0092B-C50C-407E-A947-70E740481C1C}">
                <a14:useLocalDpi xmlns:a14="http://schemas.microsoft.com/office/drawing/2010/main" val="0"/>
              </a:ext>
            </a:extLst>
          </a:blip>
          <a:srcRect l="38306" t="38170"/>
          <a:stretch/>
        </p:blipFill>
        <p:spPr bwMode="auto">
          <a:xfrm>
            <a:off x="4953000" y="3944747"/>
            <a:ext cx="3505200" cy="2665553"/>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315200" cy="5638799"/>
          </a:xfrm>
        </p:spPr>
        <p:txBody>
          <a:bodyPr>
            <a:normAutofit/>
          </a:bodyPr>
          <a:lstStyle/>
          <a:p>
            <a:pPr algn="ctr">
              <a:buNone/>
            </a:pPr>
            <a:r>
              <a:rPr lang="en-US" sz="2800" dirty="0">
                <a:solidFill>
                  <a:srgbClr val="663300"/>
                </a:solidFill>
              </a:rPr>
              <a:t>Another area of concern is pesticide</a:t>
            </a:r>
          </a:p>
          <a:p>
            <a:pPr algn="ctr">
              <a:buNone/>
            </a:pPr>
            <a:r>
              <a:rPr lang="en-US" sz="4000" b="1" dirty="0">
                <a:solidFill>
                  <a:srgbClr val="663300"/>
                </a:solidFill>
              </a:rPr>
              <a:t>DRIFT</a:t>
            </a:r>
          </a:p>
          <a:p>
            <a:r>
              <a:rPr lang="en-US" sz="2800" dirty="0">
                <a:solidFill>
                  <a:srgbClr val="663300"/>
                </a:solidFill>
              </a:rPr>
              <a:t>The airborne movement of pesticides resulting from the application of pesticides such as to carry the pesticides beyond the target area</a:t>
            </a:r>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TextBox 5"/>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Pesticide Concerns</a:t>
            </a:r>
          </a:p>
        </p:txBody>
      </p:sp>
      <p:pic>
        <p:nvPicPr>
          <p:cNvPr id="73734" name="Picture 6" descr="http://pesticides.hawaii.edu/studypackets/sprayfg7.jpg"/>
          <p:cNvPicPr>
            <a:picLocks noChangeAspect="1" noChangeArrowheads="1"/>
          </p:cNvPicPr>
          <p:nvPr/>
        </p:nvPicPr>
        <p:blipFill>
          <a:blip r:embed="rId5" cstate="print">
            <a:duotone>
              <a:schemeClr val="accent3">
                <a:shade val="45000"/>
                <a:satMod val="135000"/>
              </a:schemeClr>
              <a:prstClr val="white"/>
            </a:duotone>
          </a:blip>
          <a:srcRect/>
          <a:stretch>
            <a:fillRect/>
          </a:stretch>
        </p:blipFill>
        <p:spPr bwMode="auto">
          <a:xfrm>
            <a:off x="2667000" y="4038600"/>
            <a:ext cx="4191000" cy="2663031"/>
          </a:xfrm>
          <a:prstGeom prst="rect">
            <a:avLst/>
          </a:prstGeom>
          <a:noFill/>
        </p:spPr>
      </p:pic>
    </p:spTree>
    <p:extLst>
      <p:ext uri="{BB962C8B-B14F-4D97-AF65-F5344CB8AC3E}">
        <p14:creationId xmlns:p14="http://schemas.microsoft.com/office/powerpoint/2010/main" val="207638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Effect transition="in" filter="dissolve">
                                      <p:cBhvr>
                                        <p:cTn id="7"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14400"/>
            <a:ext cx="4040188" cy="1524000"/>
          </a:xfrm>
        </p:spPr>
        <p:txBody>
          <a:bodyPr>
            <a:noAutofit/>
          </a:bodyPr>
          <a:lstStyle/>
          <a:p>
            <a:r>
              <a:rPr lang="en-US" sz="3200" dirty="0">
                <a:solidFill>
                  <a:srgbClr val="663300"/>
                </a:solidFill>
              </a:rPr>
              <a:t>Herbicide Damage </a:t>
            </a:r>
          </a:p>
          <a:p>
            <a:r>
              <a:rPr lang="en-US" sz="3200" dirty="0">
                <a:solidFill>
                  <a:srgbClr val="663300"/>
                </a:solidFill>
              </a:rPr>
              <a:t>from Drift</a:t>
            </a:r>
          </a:p>
        </p:txBody>
      </p:sp>
      <p:sp>
        <p:nvSpPr>
          <p:cNvPr id="5" name="Text Placeholder 4"/>
          <p:cNvSpPr>
            <a:spLocks noGrp="1"/>
          </p:cNvSpPr>
          <p:nvPr>
            <p:ph type="body" sz="quarter" idx="3"/>
          </p:nvPr>
        </p:nvSpPr>
        <p:spPr>
          <a:xfrm>
            <a:off x="4648201" y="990600"/>
            <a:ext cx="4041775" cy="1782762"/>
          </a:xfrm>
        </p:spPr>
        <p:txBody>
          <a:bodyPr>
            <a:normAutofit/>
          </a:bodyPr>
          <a:lstStyle/>
          <a:p>
            <a:endParaRPr lang="en-US" dirty="0"/>
          </a:p>
        </p:txBody>
      </p:sp>
      <p:pic>
        <p:nvPicPr>
          <p:cNvPr id="7" name="Content Placeholder 6" descr="DSC_0021"/>
          <p:cNvPicPr>
            <a:picLocks noGrp="1"/>
          </p:cNvPicPr>
          <p:nvPr>
            <p:ph sz="half" idx="2"/>
          </p:nvPr>
        </p:nvPicPr>
        <p:blipFill>
          <a:blip r:embed="rId3" cstate="print"/>
          <a:srcRect/>
          <a:stretch>
            <a:fillRect/>
          </a:stretch>
        </p:blipFill>
        <p:spPr bwMode="auto">
          <a:xfrm>
            <a:off x="457201" y="2808392"/>
            <a:ext cx="4040188" cy="2684255"/>
          </a:xfrm>
          <a:prstGeom prst="rect">
            <a:avLst/>
          </a:prstGeom>
          <a:noFill/>
          <a:ln w="9525">
            <a:noFill/>
            <a:miter lim="800000"/>
            <a:headEnd/>
            <a:tailEnd/>
          </a:ln>
        </p:spPr>
      </p:pic>
      <p:sp>
        <p:nvSpPr>
          <p:cNvPr id="10" name="Rectangle 9"/>
          <p:cNvSpPr/>
          <p:nvPr/>
        </p:nvSpPr>
        <p:spPr>
          <a:xfrm>
            <a:off x="0" y="0"/>
            <a:ext cx="9144000" cy="838200"/>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11" name="TextBox 10"/>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5"/>
                  <a:stretch>
                    <a:fillRect/>
                  </a:stretch>
                </a:blipFill>
                <a:effectLst>
                  <a:outerShdw blurRad="50800" dist="38100" dir="5400000" algn="t" rotWithShape="0">
                    <a:prstClr val="black">
                      <a:alpha val="40000"/>
                    </a:prstClr>
                  </a:outerShdw>
                </a:effectLst>
              </a:rPr>
              <a:t>Pesticide Concerns</a:t>
            </a:r>
          </a:p>
        </p:txBody>
      </p:sp>
      <p:pic>
        <p:nvPicPr>
          <p:cNvPr id="12" name="Content Placeholder 11" descr="2014-033 Steve Helms Investigation 013.jpg"/>
          <p:cNvPicPr>
            <a:picLocks noGrp="1" noChangeAspect="1"/>
          </p:cNvPicPr>
          <p:nvPr>
            <p:ph sz="quarter" idx="4"/>
          </p:nvPr>
        </p:nvPicPr>
        <p:blipFill>
          <a:blip r:embed="rId6" cstate="print"/>
          <a:stretch>
            <a:fillRect/>
          </a:stretch>
        </p:blipFill>
        <p:spPr>
          <a:xfrm>
            <a:off x="4645026" y="3886200"/>
            <a:ext cx="4041775" cy="2819400"/>
          </a:xfrm>
        </p:spPr>
      </p:pic>
      <p:pic>
        <p:nvPicPr>
          <p:cNvPr id="1027" name="Picture 3" descr="C:\Users\mintgw\Desktop\Capture55.JPG"/>
          <p:cNvPicPr>
            <a:picLocks noChangeAspect="1" noChangeArrowheads="1"/>
          </p:cNvPicPr>
          <p:nvPr/>
        </p:nvPicPr>
        <p:blipFill>
          <a:blip r:embed="rId7" cstate="print"/>
          <a:srcRect/>
          <a:stretch>
            <a:fillRect/>
          </a:stretch>
        </p:blipFill>
        <p:spPr bwMode="auto">
          <a:xfrm>
            <a:off x="4648200" y="914401"/>
            <a:ext cx="4038600" cy="28193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intgw\Desktop\Capture5.JPG"/>
          <p:cNvPicPr>
            <a:picLocks noChangeAspect="1" noChangeArrowheads="1"/>
          </p:cNvPicPr>
          <p:nvPr/>
        </p:nvPicPr>
        <p:blipFill>
          <a:blip r:embed="rId3" cstate="print"/>
          <a:srcRect/>
          <a:stretch>
            <a:fillRect/>
          </a:stretch>
        </p:blipFill>
        <p:spPr bwMode="auto">
          <a:xfrm>
            <a:off x="1566863" y="1143000"/>
            <a:ext cx="6010275" cy="1600200"/>
          </a:xfrm>
          <a:prstGeom prst="rect">
            <a:avLst/>
          </a:prstGeom>
          <a:noFill/>
        </p:spPr>
      </p:pic>
      <p:pic>
        <p:nvPicPr>
          <p:cNvPr id="1028" name="Picture 4" descr="C:\Users\mintgw\Desktop\Capture.JPG"/>
          <p:cNvPicPr>
            <a:picLocks noChangeAspect="1" noChangeArrowheads="1"/>
          </p:cNvPicPr>
          <p:nvPr/>
        </p:nvPicPr>
        <p:blipFill>
          <a:blip r:embed="rId4" cstate="print"/>
          <a:srcRect/>
          <a:stretch>
            <a:fillRect/>
          </a:stretch>
        </p:blipFill>
        <p:spPr bwMode="auto">
          <a:xfrm>
            <a:off x="76200" y="2819400"/>
            <a:ext cx="8991600" cy="1371599"/>
          </a:xfrm>
          <a:prstGeom prst="rect">
            <a:avLst/>
          </a:prstGeom>
          <a:noFill/>
        </p:spPr>
      </p:pic>
      <p:pic>
        <p:nvPicPr>
          <p:cNvPr id="1029" name="Picture 5" descr="C:\Users\mintgw\Desktop\Capture1.JPG"/>
          <p:cNvPicPr>
            <a:picLocks noChangeAspect="1" noChangeArrowheads="1"/>
          </p:cNvPicPr>
          <p:nvPr/>
        </p:nvPicPr>
        <p:blipFill>
          <a:blip r:embed="rId5" cstate="print"/>
          <a:srcRect/>
          <a:stretch>
            <a:fillRect/>
          </a:stretch>
        </p:blipFill>
        <p:spPr bwMode="auto">
          <a:xfrm>
            <a:off x="76200" y="4267201"/>
            <a:ext cx="8991600" cy="2514600"/>
          </a:xfrm>
          <a:prstGeom prst="rect">
            <a:avLst/>
          </a:prstGeom>
          <a:noFill/>
        </p:spPr>
      </p:pic>
      <p:pic>
        <p:nvPicPr>
          <p:cNvPr id="1031" name="Picture 7" descr="C:\Users\mintgw\Desktop\Capture6.JPG"/>
          <p:cNvPicPr>
            <a:picLocks noChangeAspect="1" noChangeArrowheads="1"/>
          </p:cNvPicPr>
          <p:nvPr/>
        </p:nvPicPr>
        <p:blipFill>
          <a:blip r:embed="rId6" cstate="print"/>
          <a:srcRect/>
          <a:stretch>
            <a:fillRect/>
          </a:stretch>
        </p:blipFill>
        <p:spPr bwMode="auto">
          <a:xfrm>
            <a:off x="1190625" y="1"/>
            <a:ext cx="6762750" cy="10667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C:\Users\mintgw\Desktop\Capture9.JPG"/>
          <p:cNvPicPr>
            <a:picLocks noChangeAspect="1" noChangeArrowheads="1"/>
          </p:cNvPicPr>
          <p:nvPr/>
        </p:nvPicPr>
        <p:blipFill>
          <a:blip r:embed="rId3" cstate="print"/>
          <a:srcRect/>
          <a:stretch>
            <a:fillRect/>
          </a:stretch>
        </p:blipFill>
        <p:spPr bwMode="auto">
          <a:xfrm>
            <a:off x="28576" y="2362200"/>
            <a:ext cx="9086850" cy="4419600"/>
          </a:xfrm>
          <a:prstGeom prst="rect">
            <a:avLst/>
          </a:prstGeom>
          <a:noFill/>
        </p:spPr>
      </p:pic>
      <p:pic>
        <p:nvPicPr>
          <p:cNvPr id="220163" name="Picture 3" descr="C:\Users\mintgw\Desktop\Capture30.JPG"/>
          <p:cNvPicPr>
            <a:picLocks noChangeAspect="1" noChangeArrowheads="1"/>
          </p:cNvPicPr>
          <p:nvPr/>
        </p:nvPicPr>
        <p:blipFill>
          <a:blip r:embed="rId4" cstate="print"/>
          <a:srcRect/>
          <a:stretch>
            <a:fillRect/>
          </a:stretch>
        </p:blipFill>
        <p:spPr bwMode="auto">
          <a:xfrm>
            <a:off x="28576" y="76200"/>
            <a:ext cx="9086850" cy="21336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C:\Users\mintgw\Desktop\Capture32.JPG"/>
          <p:cNvPicPr>
            <a:picLocks noChangeAspect="1" noChangeArrowheads="1"/>
          </p:cNvPicPr>
          <p:nvPr/>
        </p:nvPicPr>
        <p:blipFill>
          <a:blip r:embed="rId3" cstate="print"/>
          <a:srcRect/>
          <a:stretch>
            <a:fillRect/>
          </a:stretch>
        </p:blipFill>
        <p:spPr bwMode="auto">
          <a:xfrm>
            <a:off x="52388" y="5486400"/>
            <a:ext cx="9039225" cy="1219200"/>
          </a:xfrm>
          <a:prstGeom prst="rect">
            <a:avLst/>
          </a:prstGeom>
          <a:noFill/>
        </p:spPr>
      </p:pic>
      <p:pic>
        <p:nvPicPr>
          <p:cNvPr id="221187" name="Picture 3" descr="C:\Users\mintgw\Desktop\Capture31.JPG"/>
          <p:cNvPicPr>
            <a:picLocks noChangeAspect="1" noChangeArrowheads="1"/>
          </p:cNvPicPr>
          <p:nvPr/>
        </p:nvPicPr>
        <p:blipFill>
          <a:blip r:embed="rId4" cstate="print"/>
          <a:srcRect/>
          <a:stretch>
            <a:fillRect/>
          </a:stretch>
        </p:blipFill>
        <p:spPr bwMode="auto">
          <a:xfrm>
            <a:off x="61914" y="2514600"/>
            <a:ext cx="9020175" cy="2667000"/>
          </a:xfrm>
          <a:prstGeom prst="rect">
            <a:avLst/>
          </a:prstGeom>
          <a:noFill/>
        </p:spPr>
      </p:pic>
      <p:pic>
        <p:nvPicPr>
          <p:cNvPr id="221188" name="Picture 4" descr="C:\Users\mintgw\Desktop\Capture30.JPG"/>
          <p:cNvPicPr>
            <a:picLocks noChangeAspect="1" noChangeArrowheads="1"/>
          </p:cNvPicPr>
          <p:nvPr/>
        </p:nvPicPr>
        <p:blipFill>
          <a:blip r:embed="rId5" cstate="print"/>
          <a:srcRect/>
          <a:stretch>
            <a:fillRect/>
          </a:stretch>
        </p:blipFill>
        <p:spPr bwMode="auto">
          <a:xfrm>
            <a:off x="57150" y="76200"/>
            <a:ext cx="9029700" cy="22859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600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09251" name="Rectangle 3"/>
          <p:cNvSpPr>
            <a:spLocks noGrp="1" noChangeArrowheads="1"/>
          </p:cNvSpPr>
          <p:nvPr>
            <p:ph type="body" idx="1"/>
          </p:nvPr>
        </p:nvSpPr>
        <p:spPr>
          <a:xfrm>
            <a:off x="914400" y="1600201"/>
            <a:ext cx="7315200" cy="4525963"/>
          </a:xfrm>
        </p:spPr>
        <p:txBody>
          <a:bodyPr/>
          <a:lstStyle/>
          <a:p>
            <a:pPr>
              <a:buFont typeface="Wingdings" pitchFamily="2" charset="2"/>
              <a:buNone/>
            </a:pPr>
            <a:endParaRPr lang="en-US" dirty="0"/>
          </a:p>
          <a:p>
            <a:r>
              <a:rPr lang="en-US" cap="all" dirty="0">
                <a:solidFill>
                  <a:srgbClr val="663300"/>
                </a:solidFill>
              </a:rPr>
              <a:t>02 NCAC 09L .1404	DRIFT CONTROL</a:t>
            </a:r>
            <a:endParaRPr lang="en-US" b="1" cap="all" dirty="0">
              <a:solidFill>
                <a:srgbClr val="663300"/>
              </a:solidFill>
            </a:endParaRPr>
          </a:p>
          <a:p>
            <a:pPr>
              <a:buNone/>
            </a:pPr>
            <a:r>
              <a:rPr lang="en-US" dirty="0">
                <a:solidFill>
                  <a:srgbClr val="663300"/>
                </a:solidFill>
              </a:rPr>
              <a:t>   No person shall apply a pesticide(s) under such conditions that drift from pesticide(s) particles or vapors results in adverse effect.</a:t>
            </a:r>
          </a:p>
          <a:p>
            <a:pPr>
              <a:buFont typeface="Wingdings" pitchFamily="2" charset="2"/>
              <a:buNone/>
            </a:pPr>
            <a:endParaRPr lang="en-US" dirty="0"/>
          </a:p>
        </p:txBody>
      </p:sp>
      <p:sp>
        <p:nvSpPr>
          <p:cNvPr id="4" name="TextBox 3"/>
          <p:cNvSpPr txBox="1"/>
          <p:nvPr/>
        </p:nvSpPr>
        <p:spPr>
          <a:xfrm>
            <a:off x="0" y="0"/>
            <a:ext cx="9144000" cy="1446550"/>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Remember NC Drift Law…     	Regardless of the Label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1"/>
            <a:ext cx="7315200" cy="4906964"/>
          </a:xfrm>
        </p:spPr>
        <p:txBody>
          <a:bodyPr>
            <a:normAutofit/>
          </a:bodyPr>
          <a:lstStyle/>
          <a:p>
            <a:pPr>
              <a:spcAft>
                <a:spcPts val="2400"/>
              </a:spcAft>
              <a:buNone/>
            </a:pPr>
            <a:r>
              <a:rPr lang="en-US" sz="3600" b="1" dirty="0">
                <a:solidFill>
                  <a:srgbClr val="663300"/>
                </a:solidFill>
              </a:rPr>
              <a:t>Topics</a:t>
            </a:r>
          </a:p>
          <a:p>
            <a:pPr>
              <a:spcAft>
                <a:spcPts val="1800"/>
              </a:spcAft>
            </a:pPr>
            <a:r>
              <a:rPr lang="en-US" dirty="0">
                <a:solidFill>
                  <a:srgbClr val="663300"/>
                </a:solidFill>
              </a:rPr>
              <a:t>Label Requirements</a:t>
            </a:r>
          </a:p>
          <a:p>
            <a:pPr>
              <a:spcAft>
                <a:spcPts val="1800"/>
              </a:spcAft>
            </a:pPr>
            <a:r>
              <a:rPr lang="en-US" dirty="0">
                <a:solidFill>
                  <a:srgbClr val="663300"/>
                </a:solidFill>
              </a:rPr>
              <a:t>Off-Target Drift</a:t>
            </a:r>
          </a:p>
          <a:p>
            <a:pPr>
              <a:spcAft>
                <a:spcPts val="1800"/>
              </a:spcAft>
            </a:pPr>
            <a:r>
              <a:rPr lang="en-US" dirty="0">
                <a:solidFill>
                  <a:srgbClr val="663300"/>
                </a:solidFill>
              </a:rPr>
              <a:t>Worker Protection Standard</a:t>
            </a:r>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2015-2017 Private Recertification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763000" cy="5867400"/>
          </a:xfrm>
        </p:spPr>
        <p:txBody>
          <a:bodyPr>
            <a:normAutofit/>
          </a:bodyPr>
          <a:lstStyle/>
          <a:p>
            <a:pPr algn="ctr">
              <a:buNone/>
            </a:pPr>
            <a:r>
              <a:rPr lang="en-US" sz="2800" b="1" dirty="0">
                <a:solidFill>
                  <a:srgbClr val="663300"/>
                </a:solidFill>
              </a:rPr>
              <a:t>Starting in 2017 </a:t>
            </a:r>
          </a:p>
          <a:p>
            <a:pPr algn="ctr">
              <a:buNone/>
            </a:pPr>
            <a:r>
              <a:rPr lang="en-US" sz="2800" b="1" dirty="0">
                <a:solidFill>
                  <a:srgbClr val="663300"/>
                </a:solidFill>
              </a:rPr>
              <a:t>EPA Worker Protection Standard</a:t>
            </a:r>
          </a:p>
          <a:p>
            <a:pPr algn="ctr">
              <a:buNone/>
            </a:pPr>
            <a:r>
              <a:rPr lang="en-US" sz="2800" b="1" dirty="0">
                <a:solidFill>
                  <a:srgbClr val="663300"/>
                </a:solidFill>
              </a:rPr>
              <a:t>  Rule Changes</a:t>
            </a:r>
          </a:p>
          <a:p>
            <a:pPr algn="ctr">
              <a:buNone/>
            </a:pPr>
            <a:r>
              <a:rPr lang="en-US" sz="2400" b="1" dirty="0">
                <a:solidFill>
                  <a:srgbClr val="663300"/>
                </a:solidFill>
              </a:rPr>
              <a:t> </a:t>
            </a:r>
            <a:r>
              <a:rPr lang="en-US" sz="2400" dirty="0">
                <a:solidFill>
                  <a:srgbClr val="663300"/>
                </a:solidFill>
              </a:rPr>
              <a:t>Some of those changes include:</a:t>
            </a:r>
          </a:p>
          <a:p>
            <a:pPr algn="ctr">
              <a:buNone/>
            </a:pPr>
            <a:endParaRPr lang="en-US" sz="2400" dirty="0">
              <a:solidFill>
                <a:srgbClr val="663300"/>
              </a:solidFill>
            </a:endParaRPr>
          </a:p>
          <a:p>
            <a:r>
              <a:rPr lang="en-US" sz="2400" u="sng" dirty="0">
                <a:solidFill>
                  <a:srgbClr val="663300"/>
                </a:solidFill>
              </a:rPr>
              <a:t>Annual</a:t>
            </a:r>
            <a:r>
              <a:rPr lang="en-US" sz="2400" dirty="0">
                <a:solidFill>
                  <a:srgbClr val="663300"/>
                </a:solidFill>
              </a:rPr>
              <a:t> Worker and Handler Training</a:t>
            </a:r>
          </a:p>
          <a:p>
            <a:r>
              <a:rPr lang="en-US" sz="2400" dirty="0">
                <a:solidFill>
                  <a:srgbClr val="663300"/>
                </a:solidFill>
              </a:rPr>
              <a:t>Notification </a:t>
            </a:r>
          </a:p>
          <a:p>
            <a:r>
              <a:rPr lang="en-US" sz="2400" dirty="0">
                <a:solidFill>
                  <a:srgbClr val="663300"/>
                </a:solidFill>
              </a:rPr>
              <a:t>Hazard Communication</a:t>
            </a:r>
          </a:p>
          <a:p>
            <a:r>
              <a:rPr lang="en-US" sz="2400" dirty="0">
                <a:solidFill>
                  <a:srgbClr val="663300"/>
                </a:solidFill>
              </a:rPr>
              <a:t>Decontamination Supplies</a:t>
            </a:r>
          </a:p>
          <a:p>
            <a:r>
              <a:rPr lang="en-US" sz="2400" dirty="0">
                <a:solidFill>
                  <a:srgbClr val="663300"/>
                </a:solidFill>
              </a:rPr>
              <a:t>Respirator Use, </a:t>
            </a:r>
            <a:r>
              <a:rPr lang="en-US" sz="2400" b="1" dirty="0">
                <a:solidFill>
                  <a:srgbClr val="663300"/>
                </a:solidFill>
              </a:rPr>
              <a:t>29 CFR 1910.134 Requirements </a:t>
            </a:r>
          </a:p>
          <a:p>
            <a:endParaRPr lang="en-US" sz="2600" dirty="0"/>
          </a:p>
          <a:p>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Worker Protection Rule Changes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763000" cy="5334000"/>
          </a:xfrm>
        </p:spPr>
        <p:txBody>
          <a:bodyPr>
            <a:normAutofit/>
          </a:bodyPr>
          <a:lstStyle/>
          <a:p>
            <a:r>
              <a:rPr lang="en-US" sz="2800" dirty="0">
                <a:solidFill>
                  <a:srgbClr val="663300"/>
                </a:solidFill>
              </a:rPr>
              <a:t>Compliance with most new requirements by Jan 2, 2017 </a:t>
            </a:r>
          </a:p>
          <a:p>
            <a:pPr lvl="1"/>
            <a:r>
              <a:rPr lang="en-US" sz="2400" dirty="0">
                <a:solidFill>
                  <a:srgbClr val="663300"/>
                </a:solidFill>
              </a:rPr>
              <a:t>Except: </a:t>
            </a:r>
          </a:p>
          <a:p>
            <a:pPr lvl="2"/>
            <a:r>
              <a:rPr lang="en-US" dirty="0">
                <a:solidFill>
                  <a:srgbClr val="663300"/>
                </a:solidFill>
              </a:rPr>
              <a:t>New Training Material</a:t>
            </a:r>
          </a:p>
          <a:p>
            <a:pPr lvl="2"/>
            <a:r>
              <a:rPr lang="en-US" dirty="0">
                <a:solidFill>
                  <a:srgbClr val="663300"/>
                </a:solidFill>
              </a:rPr>
              <a:t>New Safety Poster</a:t>
            </a:r>
          </a:p>
          <a:p>
            <a:pPr lvl="2"/>
            <a:r>
              <a:rPr lang="en-US" dirty="0">
                <a:solidFill>
                  <a:srgbClr val="663300"/>
                </a:solidFill>
              </a:rPr>
              <a:t>AEZ (Application Exclusion Zone)</a:t>
            </a:r>
          </a:p>
          <a:p>
            <a:pPr lvl="1"/>
            <a:endParaRPr lang="en-US" sz="2400" dirty="0">
              <a:solidFill>
                <a:srgbClr val="663300"/>
              </a:solidFill>
            </a:endParaRPr>
          </a:p>
          <a:p>
            <a:r>
              <a:rPr lang="en-US" sz="2800" dirty="0">
                <a:solidFill>
                  <a:srgbClr val="663300"/>
                </a:solidFill>
              </a:rPr>
              <a:t>Compliance with all requirements by Jan 2, 2018</a:t>
            </a: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Compliance Dates</a:t>
            </a:r>
          </a:p>
        </p:txBody>
      </p:sp>
      <p:pic>
        <p:nvPicPr>
          <p:cNvPr id="6" name="Picture 4" descr="Image result for compliance clipa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3350" y="4755057"/>
            <a:ext cx="1333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3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534400" cy="5638800"/>
          </a:xfrm>
        </p:spPr>
        <p:txBody>
          <a:bodyPr>
            <a:normAutofit/>
          </a:bodyPr>
          <a:lstStyle/>
          <a:p>
            <a:pPr>
              <a:lnSpc>
                <a:spcPct val="80000"/>
              </a:lnSpc>
              <a:buNone/>
            </a:pPr>
            <a:r>
              <a:rPr lang="en-US" sz="2800" b="1" u="sng" dirty="0">
                <a:solidFill>
                  <a:srgbClr val="663300"/>
                </a:solidFill>
              </a:rPr>
              <a:t>Previously</a:t>
            </a:r>
          </a:p>
          <a:p>
            <a:pPr>
              <a:lnSpc>
                <a:spcPct val="80000"/>
              </a:lnSpc>
            </a:pPr>
            <a:r>
              <a:rPr lang="en-US" sz="2400" dirty="0">
                <a:solidFill>
                  <a:srgbClr val="663300"/>
                </a:solidFill>
              </a:rPr>
              <a:t>Pesticide safety training every 5 years</a:t>
            </a:r>
          </a:p>
          <a:p>
            <a:pPr>
              <a:lnSpc>
                <a:spcPct val="80000"/>
              </a:lnSpc>
              <a:buNone/>
            </a:pPr>
            <a:endParaRPr lang="en-US" sz="2800" u="sng" dirty="0">
              <a:solidFill>
                <a:srgbClr val="663300"/>
              </a:solidFill>
            </a:endParaRPr>
          </a:p>
          <a:p>
            <a:pPr>
              <a:lnSpc>
                <a:spcPct val="80000"/>
              </a:lnSpc>
              <a:buNone/>
            </a:pPr>
            <a:r>
              <a:rPr lang="en-US" sz="2800" b="1" u="sng" dirty="0">
                <a:solidFill>
                  <a:srgbClr val="663300"/>
                </a:solidFill>
              </a:rPr>
              <a:t>Revision</a:t>
            </a:r>
          </a:p>
          <a:p>
            <a:pPr>
              <a:lnSpc>
                <a:spcPct val="80000"/>
              </a:lnSpc>
            </a:pPr>
            <a:r>
              <a:rPr lang="en-US" sz="2400" dirty="0">
                <a:solidFill>
                  <a:srgbClr val="663300"/>
                </a:solidFill>
              </a:rPr>
              <a:t>Pesticide training every year </a:t>
            </a:r>
          </a:p>
          <a:p>
            <a:pPr>
              <a:lnSpc>
                <a:spcPct val="80000"/>
              </a:lnSpc>
            </a:pPr>
            <a:r>
              <a:rPr lang="en-US" sz="2400" dirty="0">
                <a:solidFill>
                  <a:srgbClr val="663300"/>
                </a:solidFill>
              </a:rPr>
              <a:t>Expand training content</a:t>
            </a:r>
            <a:r>
              <a:rPr lang="en-US" sz="2400" dirty="0">
                <a:solidFill>
                  <a:srgbClr val="B48900"/>
                </a:solidFill>
              </a:rPr>
              <a:t> </a:t>
            </a:r>
            <a:r>
              <a:rPr lang="en-US" sz="2000" i="1" dirty="0">
                <a:solidFill>
                  <a:srgbClr val="FF0000"/>
                </a:solidFill>
              </a:rPr>
              <a:t>[Delayed implementation]</a:t>
            </a:r>
          </a:p>
          <a:p>
            <a:pPr>
              <a:lnSpc>
                <a:spcPct val="80000"/>
              </a:lnSpc>
            </a:pPr>
            <a:r>
              <a:rPr lang="en-US" sz="2400" dirty="0">
                <a:solidFill>
                  <a:srgbClr val="663300"/>
                </a:solidFill>
              </a:rPr>
              <a:t>Require recordkeeping of training for 2 years</a:t>
            </a:r>
            <a:endParaRPr lang="en-US" sz="2000" i="1" dirty="0">
              <a:solidFill>
                <a:srgbClr val="663300"/>
              </a:solidFill>
            </a:endParaRPr>
          </a:p>
          <a:p>
            <a:pPr lvl="1">
              <a:lnSpc>
                <a:spcPct val="80000"/>
              </a:lnSpc>
            </a:pPr>
            <a:r>
              <a:rPr lang="en-US" sz="2000" dirty="0">
                <a:solidFill>
                  <a:srgbClr val="663300"/>
                </a:solidFill>
              </a:rPr>
              <a:t>Provide worker or handler a copy upon request </a:t>
            </a:r>
            <a:endParaRPr lang="en-US" sz="1600" i="1" dirty="0">
              <a:solidFill>
                <a:srgbClr val="663300"/>
              </a:solidFill>
            </a:endParaRPr>
          </a:p>
          <a:p>
            <a:pPr>
              <a:lnSpc>
                <a:spcPct val="80000"/>
              </a:lnSpc>
            </a:pPr>
            <a:r>
              <a:rPr lang="en-US" sz="2400" dirty="0">
                <a:solidFill>
                  <a:srgbClr val="663300"/>
                </a:solidFill>
              </a:rPr>
              <a:t>No “grace period” </a:t>
            </a:r>
          </a:p>
          <a:p>
            <a:pPr>
              <a:lnSpc>
                <a:spcPct val="80000"/>
              </a:lnSpc>
            </a:pPr>
            <a:r>
              <a:rPr lang="en-US" sz="2400" dirty="0">
                <a:solidFill>
                  <a:srgbClr val="663300"/>
                </a:solidFill>
              </a:rPr>
              <a:t>Train-the-trainer programs must be approved by EPA and are available on line.</a:t>
            </a:r>
          </a:p>
          <a:p>
            <a:pPr>
              <a:lnSpc>
                <a:spcPct val="80000"/>
              </a:lnSpc>
            </a:pPr>
            <a:r>
              <a:rPr lang="en-US" sz="2400" b="1" dirty="0">
                <a:solidFill>
                  <a:srgbClr val="663300"/>
                </a:solidFill>
              </a:rPr>
              <a:t>All resources available - Pesticide Education Resource Collaborative</a:t>
            </a:r>
            <a:r>
              <a:rPr lang="en-US" sz="2400" b="1" dirty="0"/>
              <a:t> </a:t>
            </a:r>
            <a:r>
              <a:rPr lang="en-US" sz="2400" b="1" dirty="0">
                <a:hlinkClick r:id="rId3"/>
              </a:rPr>
              <a:t>http://pesticideresources.org//index.html</a:t>
            </a:r>
            <a:r>
              <a:rPr lang="en-US" sz="2400" b="1" dirty="0"/>
              <a:t> </a:t>
            </a:r>
            <a:endParaRPr lang="en-US" sz="2200" b="1" u="sng" dirty="0"/>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5"/>
                  <a:stretch>
                    <a:fillRect/>
                  </a:stretch>
                </a:blipFill>
                <a:effectLst>
                  <a:outerShdw blurRad="50800" dist="38100" dir="5400000" algn="t" rotWithShape="0">
                    <a:prstClr val="black">
                      <a:alpha val="40000"/>
                    </a:prstClr>
                  </a:outerShdw>
                </a:effectLst>
              </a:rPr>
              <a:t>Pesticide Safety Training</a:t>
            </a:r>
          </a:p>
        </p:txBody>
      </p:sp>
    </p:spTree>
    <p:extLst>
      <p:ext uri="{BB962C8B-B14F-4D97-AF65-F5344CB8AC3E}">
        <p14:creationId xmlns:p14="http://schemas.microsoft.com/office/powerpoint/2010/main" val="268378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5791200" cy="5943600"/>
          </a:xfrm>
        </p:spPr>
        <p:txBody>
          <a:bodyPr>
            <a:normAutofit/>
          </a:bodyPr>
          <a:lstStyle/>
          <a:p>
            <a:pPr>
              <a:buNone/>
            </a:pPr>
            <a:r>
              <a:rPr lang="en-US" sz="2400" b="1" u="sng" dirty="0">
                <a:solidFill>
                  <a:srgbClr val="663300"/>
                </a:solidFill>
              </a:rPr>
              <a:t>Previously</a:t>
            </a:r>
          </a:p>
          <a:p>
            <a:r>
              <a:rPr lang="en-US" sz="1800" dirty="0">
                <a:solidFill>
                  <a:srgbClr val="663300"/>
                </a:solidFill>
              </a:rPr>
              <a:t>Oral or posted notification of outdoor treated areas unless labeling requires both</a:t>
            </a:r>
          </a:p>
          <a:p>
            <a:r>
              <a:rPr lang="en-US" sz="1800" dirty="0">
                <a:solidFill>
                  <a:srgbClr val="663300"/>
                </a:solidFill>
              </a:rPr>
              <a:t>Workers entering when restricted-entry                                                                           interval (REI) in effect (early-entry workers)                                                                          must receive PPE</a:t>
            </a:r>
          </a:p>
          <a:p>
            <a:pPr>
              <a:buNone/>
            </a:pPr>
            <a:endParaRPr lang="en-US" sz="2000" u="sng" dirty="0">
              <a:solidFill>
                <a:srgbClr val="663300"/>
              </a:solidFill>
            </a:endParaRPr>
          </a:p>
          <a:p>
            <a:pPr>
              <a:buNone/>
            </a:pPr>
            <a:r>
              <a:rPr lang="en-US" sz="2400" b="1" u="sng" dirty="0">
                <a:solidFill>
                  <a:srgbClr val="663300"/>
                </a:solidFill>
              </a:rPr>
              <a:t>Revision</a:t>
            </a:r>
          </a:p>
          <a:p>
            <a:r>
              <a:rPr lang="en-US" sz="1800" dirty="0">
                <a:solidFill>
                  <a:srgbClr val="663300"/>
                </a:solidFill>
              </a:rPr>
              <a:t>Post outdoor treated areas when REI                                                                                            is greater than 48 hours </a:t>
            </a:r>
            <a:r>
              <a:rPr lang="en-US" sz="1800" i="1" dirty="0">
                <a:solidFill>
                  <a:srgbClr val="663300"/>
                </a:solidFill>
              </a:rPr>
              <a:t> </a:t>
            </a:r>
          </a:p>
          <a:p>
            <a:r>
              <a:rPr lang="en-US" sz="1800" dirty="0">
                <a:solidFill>
                  <a:srgbClr val="663300"/>
                </a:solidFill>
              </a:rPr>
              <a:t>Early-entry workers must be provided PPE &amp; oral notification of:</a:t>
            </a:r>
          </a:p>
          <a:p>
            <a:pPr lvl="1"/>
            <a:r>
              <a:rPr lang="en-US" sz="1800" dirty="0">
                <a:solidFill>
                  <a:srgbClr val="663300"/>
                </a:solidFill>
              </a:rPr>
              <a:t>information about the pesticide                                                                          application</a:t>
            </a:r>
            <a:r>
              <a:rPr lang="en-US" sz="1800" i="1" dirty="0">
                <a:solidFill>
                  <a:srgbClr val="663300"/>
                </a:solidFill>
              </a:rPr>
              <a:t> </a:t>
            </a:r>
            <a:endParaRPr lang="en-US" sz="1800" dirty="0">
              <a:solidFill>
                <a:srgbClr val="663300"/>
              </a:solidFill>
            </a:endParaRPr>
          </a:p>
          <a:p>
            <a:pPr lvl="1"/>
            <a:r>
              <a:rPr lang="en-US" sz="1800" dirty="0">
                <a:solidFill>
                  <a:srgbClr val="663300"/>
                </a:solidFill>
              </a:rPr>
              <a:t>specific task to be performed</a:t>
            </a:r>
            <a:r>
              <a:rPr lang="en-US" sz="1800" i="1" dirty="0">
                <a:solidFill>
                  <a:srgbClr val="663300"/>
                </a:solidFill>
              </a:rPr>
              <a:t>  </a:t>
            </a:r>
            <a:endParaRPr lang="en-US" sz="1800" strike="sngStrike" dirty="0">
              <a:solidFill>
                <a:srgbClr val="663300"/>
              </a:solidFill>
            </a:endParaRPr>
          </a:p>
          <a:p>
            <a:pPr lvl="1"/>
            <a:r>
              <a:rPr lang="en-US" sz="1800" dirty="0">
                <a:solidFill>
                  <a:srgbClr val="663300"/>
                </a:solidFill>
              </a:rPr>
              <a:t>amount of time that the worker is allowed to remain in the treated area</a:t>
            </a:r>
            <a:r>
              <a:rPr lang="en-US" sz="1800" i="1" dirty="0">
                <a:solidFill>
                  <a:srgbClr val="663300"/>
                </a:solidFill>
              </a:rPr>
              <a:t> </a:t>
            </a:r>
            <a:endParaRPr lang="en-US" sz="1800" dirty="0">
              <a:solidFill>
                <a:srgbClr val="663300"/>
              </a:solidFill>
            </a:endParaRPr>
          </a:p>
          <a:p>
            <a:pPr lvl="1"/>
            <a:r>
              <a:rPr lang="en-US" sz="1800" dirty="0">
                <a:solidFill>
                  <a:srgbClr val="663300"/>
                </a:solidFill>
              </a:rPr>
              <a:t>the PPE required by the label</a:t>
            </a:r>
            <a:r>
              <a:rPr lang="en-US" sz="1800" i="1" dirty="0">
                <a:solidFill>
                  <a:srgbClr val="663300"/>
                </a:solidFill>
              </a:rPr>
              <a:t> </a:t>
            </a:r>
            <a:r>
              <a:rPr lang="en-US" sz="1800" i="1" dirty="0"/>
              <a:t> </a:t>
            </a:r>
            <a:endParaRPr lang="en-US" sz="1800" dirty="0"/>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Notification</a:t>
            </a:r>
          </a:p>
        </p:txBody>
      </p:sp>
      <p:pic>
        <p:nvPicPr>
          <p:cNvPr id="6" name="Picture 2" descr="Image result for worker protection standard designated representative"/>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72200" y="1905000"/>
            <a:ext cx="2705100" cy="3874034"/>
          </a:xfrm>
          <a:prstGeom prst="rect">
            <a:avLst/>
          </a:prstGeom>
          <a:noFill/>
          <a:ln w="38100">
            <a:solidFill>
              <a:srgbClr val="663300"/>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81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15000"/>
          </a:xfrm>
        </p:spPr>
        <p:txBody>
          <a:bodyPr>
            <a:normAutofit/>
          </a:bodyPr>
          <a:lstStyle/>
          <a:p>
            <a:pPr>
              <a:lnSpc>
                <a:spcPct val="80000"/>
              </a:lnSpc>
              <a:spcAft>
                <a:spcPts val="1200"/>
              </a:spcAft>
              <a:buNone/>
            </a:pPr>
            <a:r>
              <a:rPr lang="en-US" sz="2800" b="1" u="sng" dirty="0">
                <a:solidFill>
                  <a:srgbClr val="663300"/>
                </a:solidFill>
              </a:rPr>
              <a:t>Previously</a:t>
            </a:r>
            <a:r>
              <a:rPr lang="en-US" sz="2800" b="1" dirty="0">
                <a:solidFill>
                  <a:srgbClr val="663300"/>
                </a:solidFill>
              </a:rPr>
              <a:t> </a:t>
            </a:r>
          </a:p>
          <a:p>
            <a:pPr>
              <a:lnSpc>
                <a:spcPct val="80000"/>
              </a:lnSpc>
              <a:spcAft>
                <a:spcPts val="1200"/>
              </a:spcAft>
            </a:pPr>
            <a:r>
              <a:rPr lang="en-US" sz="2400" dirty="0">
                <a:solidFill>
                  <a:srgbClr val="663300"/>
                </a:solidFill>
              </a:rPr>
              <a:t>Post application-specific information at central display until 30 days after REI expires</a:t>
            </a:r>
          </a:p>
          <a:p>
            <a:pPr>
              <a:lnSpc>
                <a:spcPct val="80000"/>
              </a:lnSpc>
              <a:spcAft>
                <a:spcPts val="1800"/>
              </a:spcAft>
            </a:pPr>
            <a:r>
              <a:rPr lang="en-US" sz="2400" dirty="0">
                <a:solidFill>
                  <a:srgbClr val="663300"/>
                </a:solidFill>
              </a:rPr>
              <a:t>Available to worker or handler only during display period</a:t>
            </a:r>
          </a:p>
          <a:p>
            <a:pPr>
              <a:lnSpc>
                <a:spcPct val="80000"/>
              </a:lnSpc>
              <a:spcAft>
                <a:spcPts val="1200"/>
              </a:spcAft>
              <a:buNone/>
            </a:pPr>
            <a:r>
              <a:rPr lang="en-US" sz="2800" b="1" u="sng" dirty="0">
                <a:solidFill>
                  <a:srgbClr val="663300"/>
                </a:solidFill>
              </a:rPr>
              <a:t>Revision</a:t>
            </a:r>
          </a:p>
          <a:p>
            <a:pPr lvl="0">
              <a:lnSpc>
                <a:spcPct val="80000"/>
              </a:lnSpc>
              <a:spcAft>
                <a:spcPts val="1200"/>
              </a:spcAft>
            </a:pPr>
            <a:r>
              <a:rPr lang="en-US" sz="2400" dirty="0">
                <a:solidFill>
                  <a:srgbClr val="663300"/>
                </a:solidFill>
              </a:rPr>
              <a:t>Hazard information includes the application-specific information and the pesticide safety data sheets (SDSs)</a:t>
            </a:r>
          </a:p>
          <a:p>
            <a:pPr>
              <a:lnSpc>
                <a:spcPct val="80000"/>
              </a:lnSpc>
              <a:spcAft>
                <a:spcPts val="1200"/>
              </a:spcAft>
            </a:pPr>
            <a:r>
              <a:rPr lang="en-US" sz="2400" dirty="0">
                <a:solidFill>
                  <a:srgbClr val="663300"/>
                </a:solidFill>
              </a:rPr>
              <a:t>Must be posted within 24 hours of the application or prior to worker entry</a:t>
            </a: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Hazard Communication</a:t>
            </a:r>
          </a:p>
        </p:txBody>
      </p:sp>
      <p:pic>
        <p:nvPicPr>
          <p:cNvPr id="1028" name="Picture 4" descr="Image result for 24 hours clip art"/>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11676"/>
          <a:stretch/>
        </p:blipFill>
        <p:spPr bwMode="auto">
          <a:xfrm>
            <a:off x="3429000" y="4872927"/>
            <a:ext cx="1981200" cy="201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15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15000"/>
          </a:xfrm>
        </p:spPr>
        <p:txBody>
          <a:bodyPr>
            <a:normAutofit/>
          </a:bodyPr>
          <a:lstStyle/>
          <a:p>
            <a:pPr>
              <a:lnSpc>
                <a:spcPct val="80000"/>
              </a:lnSpc>
              <a:buNone/>
            </a:pPr>
            <a:r>
              <a:rPr lang="en-US" sz="2800" b="1" u="sng" dirty="0">
                <a:solidFill>
                  <a:srgbClr val="663300"/>
                </a:solidFill>
              </a:rPr>
              <a:t>Revision</a:t>
            </a:r>
          </a:p>
          <a:p>
            <a:pPr>
              <a:lnSpc>
                <a:spcPct val="80000"/>
              </a:lnSpc>
            </a:pPr>
            <a:r>
              <a:rPr lang="en-US" sz="2400" dirty="0">
                <a:solidFill>
                  <a:srgbClr val="663300"/>
                </a:solidFill>
              </a:rPr>
              <a:t>Post hazard information at central display for 30 days after REI expires and retain for 2 years</a:t>
            </a:r>
          </a:p>
          <a:p>
            <a:pPr>
              <a:lnSpc>
                <a:spcPct val="80000"/>
              </a:lnSpc>
            </a:pPr>
            <a:endParaRPr lang="en-US" sz="2400" i="1" dirty="0">
              <a:solidFill>
                <a:srgbClr val="663300"/>
              </a:solidFill>
            </a:endParaRPr>
          </a:p>
          <a:p>
            <a:pPr>
              <a:lnSpc>
                <a:spcPct val="80000"/>
              </a:lnSpc>
            </a:pPr>
            <a:r>
              <a:rPr lang="en-US" sz="2400" dirty="0">
                <a:solidFill>
                  <a:srgbClr val="663300"/>
                </a:solidFill>
              </a:rPr>
              <a:t>Access available from display                                                             period through retention to:  </a:t>
            </a:r>
          </a:p>
          <a:p>
            <a:pPr lvl="1">
              <a:lnSpc>
                <a:spcPct val="80000"/>
              </a:lnSpc>
            </a:pPr>
            <a:r>
              <a:rPr lang="en-US" sz="2000" dirty="0">
                <a:solidFill>
                  <a:srgbClr val="663300"/>
                </a:solidFill>
              </a:rPr>
              <a:t>Employee (upon oral or written                                                                                               request)</a:t>
            </a:r>
            <a:endParaRPr lang="en-US" sz="2000" i="1" dirty="0">
              <a:solidFill>
                <a:srgbClr val="663300"/>
              </a:solidFill>
            </a:endParaRPr>
          </a:p>
          <a:p>
            <a:pPr lvl="1">
              <a:lnSpc>
                <a:spcPct val="80000"/>
              </a:lnSpc>
            </a:pPr>
            <a:r>
              <a:rPr lang="en-US" sz="2000" dirty="0">
                <a:solidFill>
                  <a:srgbClr val="663300"/>
                </a:solidFill>
              </a:rPr>
              <a:t>Treating medical personnel                                                                               and persons working under                                                                              their supervision (oral or                                                                                     written request)</a:t>
            </a:r>
            <a:endParaRPr lang="en-US" sz="2000" i="1" dirty="0">
              <a:solidFill>
                <a:srgbClr val="663300"/>
              </a:solidFill>
            </a:endParaRPr>
          </a:p>
          <a:p>
            <a:pPr lvl="1">
              <a:lnSpc>
                <a:spcPct val="80000"/>
              </a:lnSpc>
            </a:pPr>
            <a:r>
              <a:rPr lang="en-US" sz="2000" dirty="0">
                <a:solidFill>
                  <a:srgbClr val="663300"/>
                </a:solidFill>
              </a:rPr>
              <a:t>Designated representative                                                                              (written request only)</a:t>
            </a:r>
            <a:endParaRPr lang="en-US" sz="2000" i="1" dirty="0">
              <a:solidFill>
                <a:srgbClr val="663300"/>
              </a:solidFill>
            </a:endParaRP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Hazard Communication</a:t>
            </a:r>
          </a:p>
        </p:txBody>
      </p:sp>
      <p:pic>
        <p:nvPicPr>
          <p:cNvPr id="6" name="Picture 7" descr="HPIM07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6527" y="2810164"/>
            <a:ext cx="3694147" cy="3536950"/>
          </a:xfrm>
          <a:prstGeom prst="rect">
            <a:avLst/>
          </a:prstGeom>
          <a:noFill/>
          <a:ln w="28575">
            <a:solidFill>
              <a:srgbClr val="663300"/>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95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15000"/>
          </a:xfrm>
        </p:spPr>
        <p:txBody>
          <a:bodyPr>
            <a:normAutofit/>
          </a:bodyPr>
          <a:lstStyle/>
          <a:p>
            <a:pPr marL="82296" indent="0">
              <a:buNone/>
            </a:pPr>
            <a:r>
              <a:rPr lang="en-US" b="1" u="sng" dirty="0">
                <a:solidFill>
                  <a:srgbClr val="663300"/>
                </a:solidFill>
              </a:rPr>
              <a:t>Previously</a:t>
            </a:r>
          </a:p>
          <a:p>
            <a:r>
              <a:rPr lang="en-US" sz="2400" dirty="0">
                <a:solidFill>
                  <a:srgbClr val="663300"/>
                </a:solidFill>
              </a:rPr>
              <a:t>Safety poster displayed at central location</a:t>
            </a:r>
          </a:p>
          <a:p>
            <a:r>
              <a:rPr lang="en-US" sz="2400" dirty="0">
                <a:solidFill>
                  <a:srgbClr val="663300"/>
                </a:solidFill>
              </a:rPr>
              <a:t>Emergency Medical Facility</a:t>
            </a:r>
          </a:p>
          <a:p>
            <a:endParaRPr lang="en-US" dirty="0">
              <a:solidFill>
                <a:srgbClr val="663300"/>
              </a:solidFill>
            </a:endParaRPr>
          </a:p>
          <a:p>
            <a:pPr marL="82296" indent="0">
              <a:buNone/>
            </a:pPr>
            <a:r>
              <a:rPr lang="en-US" b="1" u="sng" dirty="0">
                <a:solidFill>
                  <a:srgbClr val="663300"/>
                </a:solidFill>
              </a:rPr>
              <a:t>Revision</a:t>
            </a:r>
          </a:p>
          <a:p>
            <a:r>
              <a:rPr lang="en-US" sz="2400" dirty="0">
                <a:solidFill>
                  <a:srgbClr val="663300"/>
                </a:solidFill>
              </a:rPr>
              <a:t>Safety information displayed at central location and permanent decontamination sites (11 or more workers)</a:t>
            </a:r>
            <a:endParaRPr lang="en-US" sz="2400" i="1" dirty="0">
              <a:solidFill>
                <a:srgbClr val="663300"/>
              </a:solidFill>
            </a:endParaRPr>
          </a:p>
          <a:p>
            <a:r>
              <a:rPr lang="en-US" sz="2400" dirty="0">
                <a:solidFill>
                  <a:srgbClr val="663300"/>
                </a:solidFill>
              </a:rPr>
              <a:t>Additional information required on display – State Lead agency Contact Information</a:t>
            </a:r>
          </a:p>
          <a:p>
            <a:pPr marL="0" indent="0">
              <a:buNone/>
            </a:pPr>
            <a:r>
              <a:rPr lang="en-US" sz="2400" i="1" dirty="0"/>
              <a:t>   </a:t>
            </a:r>
            <a:r>
              <a:rPr lang="en-US" sz="2400" b="1" i="1" dirty="0">
                <a:solidFill>
                  <a:srgbClr val="FF0000"/>
                </a:solidFill>
              </a:rPr>
              <a:t>[Delayed implementation]</a:t>
            </a: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Pesticide Safety Information</a:t>
            </a:r>
          </a:p>
        </p:txBody>
      </p:sp>
    </p:spTree>
    <p:extLst>
      <p:ext uri="{BB962C8B-B14F-4D97-AF65-F5344CB8AC3E}">
        <p14:creationId xmlns:p14="http://schemas.microsoft.com/office/powerpoint/2010/main" val="123253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6538"/>
            <a:ext cx="8229600" cy="4116062"/>
          </a:xfrm>
        </p:spPr>
        <p:txBody>
          <a:bodyPr>
            <a:normAutofit/>
          </a:bodyPr>
          <a:lstStyle/>
          <a:p>
            <a:pPr>
              <a:buNone/>
            </a:pPr>
            <a:r>
              <a:rPr lang="en-US" sz="2800" b="1" u="sng" dirty="0">
                <a:solidFill>
                  <a:srgbClr val="663300"/>
                </a:solidFill>
              </a:rPr>
              <a:t>Previously</a:t>
            </a:r>
            <a:endParaRPr lang="en-US" sz="2800" b="1" dirty="0">
              <a:solidFill>
                <a:srgbClr val="663300"/>
              </a:solidFill>
            </a:endParaRPr>
          </a:p>
          <a:p>
            <a:r>
              <a:rPr lang="en-US" sz="2400" dirty="0">
                <a:solidFill>
                  <a:srgbClr val="663300"/>
                </a:solidFill>
              </a:rPr>
              <a:t>No minimum age</a:t>
            </a:r>
          </a:p>
          <a:p>
            <a:endParaRPr lang="en-US" sz="2800" dirty="0">
              <a:solidFill>
                <a:srgbClr val="663300"/>
              </a:solidFill>
            </a:endParaRPr>
          </a:p>
          <a:p>
            <a:pPr>
              <a:buNone/>
            </a:pPr>
            <a:r>
              <a:rPr lang="en-US" sz="2800" b="1" u="sng" dirty="0">
                <a:solidFill>
                  <a:srgbClr val="663300"/>
                </a:solidFill>
              </a:rPr>
              <a:t>Revision</a:t>
            </a:r>
          </a:p>
          <a:p>
            <a:r>
              <a:rPr lang="en-US" sz="2400" dirty="0">
                <a:solidFill>
                  <a:srgbClr val="663300"/>
                </a:solidFill>
              </a:rPr>
              <a:t>Requires a minimum age of 18 for pesticide handlers and early entry workers</a:t>
            </a:r>
            <a:endParaRPr lang="en-US" sz="2400" i="1" dirty="0">
              <a:solidFill>
                <a:srgbClr val="663300"/>
              </a:solidFill>
            </a:endParaRPr>
          </a:p>
          <a:p>
            <a:pPr lvl="1"/>
            <a:r>
              <a:rPr lang="en-US" sz="2000" dirty="0">
                <a:solidFill>
                  <a:srgbClr val="663300"/>
                </a:solidFill>
              </a:rPr>
              <a:t>Members of owner’s immediate family are exempt from this requirement</a:t>
            </a:r>
          </a:p>
          <a:p>
            <a:pPr lvl="1"/>
            <a:r>
              <a:rPr lang="en-US" sz="2000" dirty="0">
                <a:solidFill>
                  <a:srgbClr val="663300"/>
                </a:solidFill>
              </a:rPr>
              <a:t>No minimum age in WPS for workers entering field after REI expires</a:t>
            </a:r>
            <a:endParaRPr lang="en-US" dirty="0">
              <a:solidFill>
                <a:srgbClr val="663300"/>
              </a:solidFill>
            </a:endParaRPr>
          </a:p>
          <a:p>
            <a:endParaRPr lang="en-US" dirty="0"/>
          </a:p>
        </p:txBody>
      </p:sp>
      <p:sp>
        <p:nvSpPr>
          <p:cNvPr id="4" name="Rectangle 3"/>
          <p:cNvSpPr/>
          <p:nvPr/>
        </p:nvSpPr>
        <p:spPr>
          <a:xfrm>
            <a:off x="0" y="0"/>
            <a:ext cx="9144000" cy="14465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228600" y="0"/>
            <a:ext cx="9144000" cy="1446538"/>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Minimum Age for Handlers &amp; Early-Entry Workers</a:t>
            </a:r>
          </a:p>
        </p:txBody>
      </p:sp>
      <p:pic>
        <p:nvPicPr>
          <p:cNvPr id="6" name="Picture 2" descr="Image result for 18+"/>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0" y="5260975"/>
            <a:ext cx="1158875" cy="115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4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15000"/>
          </a:xfrm>
        </p:spPr>
        <p:txBody>
          <a:bodyPr>
            <a:normAutofit/>
          </a:bodyPr>
          <a:lstStyle/>
          <a:p>
            <a:pPr>
              <a:buNone/>
            </a:pPr>
            <a:r>
              <a:rPr lang="en-US" sz="2800" b="1" u="sng" dirty="0">
                <a:solidFill>
                  <a:srgbClr val="663300"/>
                </a:solidFill>
              </a:rPr>
              <a:t>Previously</a:t>
            </a:r>
            <a:endParaRPr lang="en-US" sz="2800" b="1" dirty="0">
              <a:solidFill>
                <a:srgbClr val="663300"/>
              </a:solidFill>
            </a:endParaRPr>
          </a:p>
          <a:p>
            <a:pPr>
              <a:spcAft>
                <a:spcPts val="1200"/>
              </a:spcAft>
            </a:pPr>
            <a:r>
              <a:rPr lang="en-US" sz="2400" dirty="0">
                <a:solidFill>
                  <a:srgbClr val="663300"/>
                </a:solidFill>
              </a:rPr>
              <a:t>Employers must provide Personal Protective Equipment (PPE) required by labeling &amp; ensure respirator fits correctly</a:t>
            </a:r>
            <a:endParaRPr lang="en-US" sz="2400" u="sng" dirty="0">
              <a:solidFill>
                <a:srgbClr val="663300"/>
              </a:solidFill>
            </a:endParaRPr>
          </a:p>
          <a:p>
            <a:pPr>
              <a:buNone/>
            </a:pPr>
            <a:r>
              <a:rPr lang="en-US" sz="2800" b="1" u="sng" dirty="0">
                <a:solidFill>
                  <a:srgbClr val="663300"/>
                </a:solidFill>
              </a:rPr>
              <a:t>Revision</a:t>
            </a:r>
            <a:endParaRPr lang="en-US" sz="2800" b="1" dirty="0">
              <a:solidFill>
                <a:srgbClr val="663300"/>
              </a:solidFill>
            </a:endParaRPr>
          </a:p>
          <a:p>
            <a:r>
              <a:rPr lang="en-US" sz="2400" dirty="0">
                <a:solidFill>
                  <a:srgbClr val="663300"/>
                </a:solidFill>
              </a:rPr>
              <a:t>Adopts by reference a subset of OSHA’s standard for respirators if required by label (including filtering </a:t>
            </a:r>
            <a:r>
              <a:rPr lang="en-US" sz="2400" dirty="0" err="1">
                <a:solidFill>
                  <a:srgbClr val="663300"/>
                </a:solidFill>
              </a:rPr>
              <a:t>facepieces</a:t>
            </a:r>
            <a:r>
              <a:rPr lang="en-US" sz="2400" dirty="0">
                <a:solidFill>
                  <a:srgbClr val="663300"/>
                </a:solidFill>
              </a:rPr>
              <a:t>) - fit test, medical evaluation, training</a:t>
            </a:r>
            <a:endParaRPr lang="en-US" sz="2400" i="1" dirty="0">
              <a:solidFill>
                <a:srgbClr val="663300"/>
              </a:solidFill>
            </a:endParaRP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Respirators</a:t>
            </a:r>
          </a:p>
        </p:txBody>
      </p:sp>
      <p:pic>
        <p:nvPicPr>
          <p:cNvPr id="6" name="Picture 4" descr="Image result for respirator with valve ov 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572000"/>
            <a:ext cx="3810000" cy="1682750"/>
          </a:xfrm>
          <a:prstGeom prst="rect">
            <a:avLst/>
          </a:prstGeom>
          <a:noFill/>
          <a:ln w="28575">
            <a:solidFill>
              <a:srgbClr val="663300"/>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11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15000"/>
          </a:xfrm>
        </p:spPr>
        <p:txBody>
          <a:bodyPr>
            <a:normAutofit/>
          </a:bodyPr>
          <a:lstStyle/>
          <a:p>
            <a:pPr>
              <a:buNone/>
            </a:pPr>
            <a:r>
              <a:rPr lang="en-US" b="1" u="sng" dirty="0">
                <a:solidFill>
                  <a:srgbClr val="663300"/>
                </a:solidFill>
              </a:rPr>
              <a:t>Previously</a:t>
            </a:r>
            <a:endParaRPr lang="en-US" b="1" dirty="0">
              <a:solidFill>
                <a:srgbClr val="663300"/>
              </a:solidFill>
            </a:endParaRPr>
          </a:p>
          <a:p>
            <a:r>
              <a:rPr lang="en-US" sz="2400" dirty="0">
                <a:solidFill>
                  <a:srgbClr val="663300"/>
                </a:solidFill>
              </a:rPr>
              <a:t>Employers must provide “sufficient amount of water so that the workers/handlers may wash thoroughly” </a:t>
            </a:r>
          </a:p>
          <a:p>
            <a:pPr>
              <a:buNone/>
            </a:pPr>
            <a:endParaRPr lang="en-US" u="sng" dirty="0">
              <a:solidFill>
                <a:srgbClr val="663300"/>
              </a:solidFill>
            </a:endParaRPr>
          </a:p>
          <a:p>
            <a:pPr>
              <a:buNone/>
            </a:pPr>
            <a:r>
              <a:rPr lang="en-US" b="1" u="sng" dirty="0">
                <a:solidFill>
                  <a:srgbClr val="663300"/>
                </a:solidFill>
              </a:rPr>
              <a:t>Revision</a:t>
            </a:r>
            <a:endParaRPr lang="en-US" b="1" dirty="0">
              <a:solidFill>
                <a:srgbClr val="663300"/>
              </a:solidFill>
            </a:endParaRPr>
          </a:p>
          <a:p>
            <a:r>
              <a:rPr lang="en-US" sz="2400" dirty="0">
                <a:solidFill>
                  <a:srgbClr val="663300"/>
                </a:solidFill>
              </a:rPr>
              <a:t>Provide 1 gallon of water for each worker and 3 gallons for each handler and each early-entry worker</a:t>
            </a:r>
            <a:endParaRPr lang="en-US" sz="2400" i="1" dirty="0">
              <a:solidFill>
                <a:srgbClr val="663300"/>
              </a:solidFill>
            </a:endParaRP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Decontamination Supplies</a:t>
            </a:r>
          </a:p>
        </p:txBody>
      </p:sp>
      <p:pic>
        <p:nvPicPr>
          <p:cNvPr id="7" name="Picture 2" descr="Image result for man silhouette clipart"/>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6170" y="5083247"/>
            <a:ext cx="1362220" cy="13622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man silhouette clipart"/>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29200" y="5087865"/>
            <a:ext cx="1362220" cy="13622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09580" y="5588231"/>
            <a:ext cx="1362220" cy="369332"/>
          </a:xfrm>
          <a:prstGeom prst="rect">
            <a:avLst/>
          </a:prstGeom>
          <a:noFill/>
        </p:spPr>
        <p:txBody>
          <a:bodyPr wrap="square" rtlCol="0">
            <a:spAutoFit/>
          </a:bodyPr>
          <a:lstStyle/>
          <a:p>
            <a:pPr algn="ctr"/>
            <a:r>
              <a:rPr lang="en-US" dirty="0">
                <a:solidFill>
                  <a:schemeClr val="tx2"/>
                </a:solidFill>
              </a:rPr>
              <a:t>WORKER</a:t>
            </a:r>
          </a:p>
        </p:txBody>
      </p:sp>
      <p:sp>
        <p:nvSpPr>
          <p:cNvPr id="10" name="TextBox 9"/>
          <p:cNvSpPr txBox="1"/>
          <p:nvPr/>
        </p:nvSpPr>
        <p:spPr>
          <a:xfrm>
            <a:off x="5029200" y="5180356"/>
            <a:ext cx="1362220" cy="1200329"/>
          </a:xfrm>
          <a:prstGeom prst="rect">
            <a:avLst/>
          </a:prstGeom>
          <a:noFill/>
        </p:spPr>
        <p:txBody>
          <a:bodyPr wrap="square" rtlCol="0">
            <a:spAutoFit/>
          </a:bodyPr>
          <a:lstStyle/>
          <a:p>
            <a:pPr algn="ctr"/>
            <a:r>
              <a:rPr lang="en-US" dirty="0">
                <a:solidFill>
                  <a:schemeClr val="tx2"/>
                </a:solidFill>
              </a:rPr>
              <a:t>HANDLERS &amp; EARLY ENTRY WORKERS</a:t>
            </a:r>
          </a:p>
        </p:txBody>
      </p:sp>
      <p:pic>
        <p:nvPicPr>
          <p:cNvPr id="11" name="Picture 6" descr="Image result for gallon silhouette"/>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74051"/>
            <a:ext cx="685800" cy="9743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gallon silhouette"/>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5274051"/>
            <a:ext cx="685800" cy="9743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gallon silhouette"/>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20010" y="5274051"/>
            <a:ext cx="685800" cy="9743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gallon silhouette"/>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3020" y="5274051"/>
            <a:ext cx="685800" cy="97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7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1143000"/>
          </a:xfrm>
        </p:spPr>
        <p:txBody>
          <a:bodyPr>
            <a:normAutofit/>
          </a:bodyPr>
          <a:lstStyle/>
          <a:p>
            <a:r>
              <a:rPr lang="en-US" sz="3600" b="1" dirty="0">
                <a:solidFill>
                  <a:srgbClr val="663300"/>
                </a:solidFill>
              </a:rPr>
              <a:t>“The Label is the Law”</a:t>
            </a:r>
          </a:p>
        </p:txBody>
      </p:sp>
      <p:sp>
        <p:nvSpPr>
          <p:cNvPr id="3" name="Content Placeholder 2"/>
          <p:cNvSpPr>
            <a:spLocks noGrp="1"/>
          </p:cNvSpPr>
          <p:nvPr>
            <p:ph sz="half" idx="1"/>
          </p:nvPr>
        </p:nvSpPr>
        <p:spPr>
          <a:xfrm>
            <a:off x="914400" y="1798638"/>
            <a:ext cx="7315200" cy="4525963"/>
          </a:xfrm>
        </p:spPr>
        <p:txBody>
          <a:bodyPr/>
          <a:lstStyle/>
          <a:p>
            <a:pPr algn="ctr">
              <a:spcAft>
                <a:spcPts val="1200"/>
              </a:spcAft>
              <a:buNone/>
            </a:pPr>
            <a:r>
              <a:rPr lang="en-US" sz="3200" u="sng" dirty="0">
                <a:solidFill>
                  <a:srgbClr val="663300"/>
                </a:solidFill>
              </a:rPr>
              <a:t>Read the label thoroughly</a:t>
            </a:r>
          </a:p>
          <a:p>
            <a:pPr>
              <a:spcAft>
                <a:spcPts val="1200"/>
              </a:spcAft>
            </a:pPr>
            <a:r>
              <a:rPr lang="en-US" dirty="0">
                <a:solidFill>
                  <a:srgbClr val="663300"/>
                </a:solidFill>
              </a:rPr>
              <a:t>Precautionary statements</a:t>
            </a:r>
          </a:p>
          <a:p>
            <a:pPr>
              <a:spcAft>
                <a:spcPts val="1200"/>
              </a:spcAft>
            </a:pPr>
            <a:r>
              <a:rPr lang="en-US" dirty="0">
                <a:solidFill>
                  <a:srgbClr val="663300"/>
                </a:solidFill>
              </a:rPr>
              <a:t>Environmental hazards</a:t>
            </a:r>
          </a:p>
          <a:p>
            <a:pPr>
              <a:spcAft>
                <a:spcPts val="1200"/>
              </a:spcAft>
            </a:pPr>
            <a:r>
              <a:rPr lang="en-US" dirty="0">
                <a:solidFill>
                  <a:srgbClr val="663300"/>
                </a:solidFill>
              </a:rPr>
              <a:t>Directions for use</a:t>
            </a:r>
          </a:p>
          <a:p>
            <a:pPr>
              <a:spcAft>
                <a:spcPts val="1200"/>
              </a:spcAft>
            </a:pPr>
            <a:r>
              <a:rPr lang="en-US" dirty="0">
                <a:solidFill>
                  <a:srgbClr val="663300"/>
                </a:solidFill>
              </a:rPr>
              <a:t>Storage and Disposal</a:t>
            </a:r>
          </a:p>
        </p:txBody>
      </p:sp>
      <p:pic>
        <p:nvPicPr>
          <p:cNvPr id="5" name="Content Placeholder 4" descr="private2.JPG"/>
          <p:cNvPicPr>
            <a:picLocks noGrp="1" noChangeAspect="1"/>
          </p:cNvPicPr>
          <p:nvPr>
            <p:ph sz="half" idx="2"/>
          </p:nvPr>
        </p:nvPicPr>
        <p:blipFill>
          <a:blip r:embed="rId3" cstate="print"/>
          <a:stretch>
            <a:fillRect/>
          </a:stretch>
        </p:blipFill>
        <p:spPr>
          <a:xfrm>
            <a:off x="4724400" y="3697858"/>
            <a:ext cx="4114800" cy="1940943"/>
          </a:xfrm>
          <a:ln w="28575">
            <a:solidFill>
              <a:srgbClr val="663300"/>
            </a:solidFill>
          </a:ln>
          <a:effectLst>
            <a:outerShdw blurRad="50800" dist="38100" dir="16200000" rotWithShape="0">
              <a:prstClr val="black">
                <a:alpha val="40000"/>
              </a:prstClr>
            </a:outerShdw>
          </a:effectLst>
        </p:spPr>
      </p:pic>
      <p:sp>
        <p:nvSpPr>
          <p:cNvPr id="6" name="Rectangle 5"/>
          <p:cNvSpPr/>
          <p:nvPr/>
        </p:nvSpPr>
        <p:spPr>
          <a:xfrm>
            <a:off x="0" y="0"/>
            <a:ext cx="9144000" cy="838200"/>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dirty="0"/>
          </a:p>
        </p:txBody>
      </p:sp>
      <p:sp>
        <p:nvSpPr>
          <p:cNvPr id="7" name="TextBox 6"/>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5"/>
                  <a:stretch>
                    <a:fillRect/>
                  </a:stretch>
                </a:blipFill>
                <a:effectLst>
                  <a:outerShdw blurRad="50800" dist="38100" dir="5400000" algn="t" rotWithShape="0">
                    <a:prstClr val="black">
                      <a:alpha val="40000"/>
                    </a:prstClr>
                  </a:outerShdw>
                </a:effectLst>
              </a:rPr>
              <a:t>Pesticide Labels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465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0"/>
            <a:ext cx="9144000" cy="1446538"/>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What Irreversible Eye Damage Looks Like</a:t>
            </a:r>
          </a:p>
        </p:txBody>
      </p:sp>
      <p:pic>
        <p:nvPicPr>
          <p:cNvPr id="15" name="Picture 2"/>
          <p:cNvPicPr>
            <a:picLocks noChangeAspect="1" noChangeArrowheads="1"/>
          </p:cNvPicPr>
          <p:nvPr/>
        </p:nvPicPr>
        <p:blipFill>
          <a:blip r:embed="rId5" cstate="print"/>
          <a:srcRect/>
          <a:stretch>
            <a:fillRect/>
          </a:stretch>
        </p:blipFill>
        <p:spPr>
          <a:xfrm>
            <a:off x="2057400" y="1981200"/>
            <a:ext cx="5257800" cy="3761247"/>
          </a:xfrm>
          <a:prstGeom prst="rect">
            <a:avLst/>
          </a:prstGeom>
          <a:ln w="28575">
            <a:solidFill>
              <a:srgbClr val="663300"/>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97584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15000"/>
          </a:xfrm>
        </p:spPr>
        <p:txBody>
          <a:bodyPr>
            <a:normAutofit/>
          </a:bodyPr>
          <a:lstStyle/>
          <a:p>
            <a:pPr>
              <a:spcAft>
                <a:spcPts val="1800"/>
              </a:spcAft>
            </a:pPr>
            <a:r>
              <a:rPr lang="en-US" sz="2800" dirty="0">
                <a:solidFill>
                  <a:srgbClr val="663300"/>
                </a:solidFill>
              </a:rPr>
              <a:t>One system per mix/load site (not based on number of handlers)</a:t>
            </a:r>
          </a:p>
          <a:p>
            <a:pPr>
              <a:spcAft>
                <a:spcPts val="1800"/>
              </a:spcAft>
            </a:pPr>
            <a:r>
              <a:rPr lang="en-US" sz="2800" dirty="0">
                <a:solidFill>
                  <a:srgbClr val="663300"/>
                </a:solidFill>
              </a:rPr>
              <a:t>Immediately available to handler</a:t>
            </a:r>
          </a:p>
          <a:p>
            <a:pPr>
              <a:spcAft>
                <a:spcPts val="1800"/>
              </a:spcAft>
            </a:pPr>
            <a:r>
              <a:rPr lang="en-US" sz="2800" dirty="0">
                <a:solidFill>
                  <a:srgbClr val="663300"/>
                </a:solidFill>
              </a:rPr>
              <a:t>Eye-flush must be:</a:t>
            </a:r>
          </a:p>
          <a:p>
            <a:pPr lvl="1">
              <a:spcAft>
                <a:spcPts val="1800"/>
              </a:spcAft>
            </a:pPr>
            <a:r>
              <a:rPr lang="en-US" sz="2400" dirty="0">
                <a:solidFill>
                  <a:srgbClr val="663300"/>
                </a:solidFill>
              </a:rPr>
              <a:t>System capable of delivering gently running water at 0.4 gal/min for at least 15 min OR </a:t>
            </a:r>
          </a:p>
          <a:p>
            <a:pPr lvl="1">
              <a:spcAft>
                <a:spcPts val="1800"/>
              </a:spcAft>
            </a:pPr>
            <a:r>
              <a:rPr lang="en-US" sz="2400" dirty="0">
                <a:solidFill>
                  <a:srgbClr val="663300"/>
                </a:solidFill>
              </a:rPr>
              <a:t>At least 6 gallons of water in containers suitable for providing a gentle eye-flush for about 15 min</a:t>
            </a: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Emergency Eye-Flush</a:t>
            </a:r>
          </a:p>
        </p:txBody>
      </p:sp>
    </p:spTree>
    <p:extLst>
      <p:ext uri="{BB962C8B-B14F-4D97-AF65-F5344CB8AC3E}">
        <p14:creationId xmlns:p14="http://schemas.microsoft.com/office/powerpoint/2010/main" val="2076914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534400" cy="5867400"/>
          </a:xfrm>
        </p:spPr>
        <p:txBody>
          <a:bodyPr>
            <a:normAutofit fontScale="92500" lnSpcReduction="10000"/>
          </a:bodyPr>
          <a:lstStyle/>
          <a:p>
            <a:pPr>
              <a:buNone/>
            </a:pPr>
            <a:r>
              <a:rPr lang="en-US" b="1" u="sng" dirty="0">
                <a:solidFill>
                  <a:srgbClr val="663300"/>
                </a:solidFill>
              </a:rPr>
              <a:t>Previously</a:t>
            </a:r>
            <a:endParaRPr lang="en-US" b="1" dirty="0">
              <a:solidFill>
                <a:srgbClr val="663300"/>
              </a:solidFill>
            </a:endParaRPr>
          </a:p>
          <a:p>
            <a:r>
              <a:rPr lang="en-US" sz="2600" dirty="0">
                <a:solidFill>
                  <a:srgbClr val="663300"/>
                </a:solidFill>
              </a:rPr>
              <a:t>Employers must provide “prompt” transportation to an emergency medical facility for workers or handlers who may have been exposed to pesticides</a:t>
            </a:r>
          </a:p>
          <a:p>
            <a:pPr>
              <a:spcAft>
                <a:spcPts val="1800"/>
              </a:spcAft>
            </a:pPr>
            <a:r>
              <a:rPr lang="en-US" sz="2600" dirty="0">
                <a:solidFill>
                  <a:srgbClr val="663300"/>
                </a:solidFill>
              </a:rPr>
              <a:t>Upon request, employers must provide certain information, if available, to the exposed person or medical personnel</a:t>
            </a:r>
            <a:endParaRPr lang="en-US" sz="2600" u="sng" dirty="0">
              <a:solidFill>
                <a:srgbClr val="663300"/>
              </a:solidFill>
            </a:endParaRPr>
          </a:p>
          <a:p>
            <a:pPr>
              <a:buNone/>
            </a:pPr>
            <a:r>
              <a:rPr lang="en-US" b="1" u="sng" dirty="0">
                <a:solidFill>
                  <a:srgbClr val="663300"/>
                </a:solidFill>
              </a:rPr>
              <a:t>Revision</a:t>
            </a:r>
            <a:endParaRPr lang="en-US" b="1" dirty="0">
              <a:solidFill>
                <a:srgbClr val="663300"/>
              </a:solidFill>
            </a:endParaRPr>
          </a:p>
          <a:p>
            <a:r>
              <a:rPr lang="en-US" sz="2600" dirty="0">
                <a:solidFill>
                  <a:srgbClr val="663300"/>
                </a:solidFill>
              </a:rPr>
              <a:t>Retain “prompt” for provision of                                                            transportation </a:t>
            </a:r>
          </a:p>
          <a:p>
            <a:r>
              <a:rPr lang="en-US" sz="2600" dirty="0">
                <a:solidFill>
                  <a:srgbClr val="663300"/>
                </a:solidFill>
              </a:rPr>
              <a:t>Require employers to provide for                                                                                 each product the SDS and specific                                                                                              information about the product, as                                                                              well as the circumstances of the                                                                        application and exposure, to treating                                                                medical personnel</a:t>
            </a:r>
            <a:endParaRPr lang="en-US" sz="2600" i="1" dirty="0">
              <a:solidFill>
                <a:srgbClr val="663300"/>
              </a:solidFill>
            </a:endParaRP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Emergency Assistance</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657600"/>
            <a:ext cx="3434933" cy="2124075"/>
          </a:xfrm>
          <a:prstGeom prst="rect">
            <a:avLst/>
          </a:prstGeom>
          <a:ln w="28575">
            <a:solidFill>
              <a:srgbClr val="663300"/>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91055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6538"/>
            <a:ext cx="8534400" cy="5335261"/>
          </a:xfrm>
        </p:spPr>
        <p:txBody>
          <a:bodyPr>
            <a:normAutofit/>
          </a:bodyPr>
          <a:lstStyle/>
          <a:p>
            <a:pPr lvl="0">
              <a:spcAft>
                <a:spcPts val="1800"/>
              </a:spcAft>
            </a:pPr>
            <a:r>
              <a:rPr lang="en-US" sz="2800" dirty="0">
                <a:solidFill>
                  <a:srgbClr val="663300"/>
                </a:solidFill>
                <a:ea typeface="Calibri" panose="020F0502020204030204" pitchFamily="34" charset="0"/>
              </a:rPr>
              <a:t>Handlers’ AEZ requirements are </a:t>
            </a:r>
            <a:r>
              <a:rPr lang="en-US" sz="2800" b="1" dirty="0">
                <a:solidFill>
                  <a:srgbClr val="663300"/>
                </a:solidFill>
                <a:ea typeface="Calibri" panose="020F0502020204030204" pitchFamily="34" charset="0"/>
              </a:rPr>
              <a:t>NOT</a:t>
            </a:r>
            <a:r>
              <a:rPr lang="en-US" sz="2800" dirty="0">
                <a:solidFill>
                  <a:srgbClr val="663300"/>
                </a:solidFill>
                <a:ea typeface="Calibri" panose="020F0502020204030204" pitchFamily="34" charset="0"/>
              </a:rPr>
              <a:t> effective until </a:t>
            </a:r>
            <a:r>
              <a:rPr lang="en-US" sz="2800" b="1" u="sng" dirty="0">
                <a:solidFill>
                  <a:srgbClr val="663300"/>
                </a:solidFill>
                <a:ea typeface="Calibri" panose="020F0502020204030204" pitchFamily="34" charset="0"/>
              </a:rPr>
              <a:t>January 2, 2018</a:t>
            </a:r>
          </a:p>
          <a:p>
            <a:pPr lvl="0">
              <a:spcAft>
                <a:spcPts val="1800"/>
              </a:spcAft>
            </a:pPr>
            <a:r>
              <a:rPr lang="en-US" sz="2800" dirty="0">
                <a:solidFill>
                  <a:srgbClr val="663300"/>
                </a:solidFill>
                <a:ea typeface="Calibri" panose="020F0502020204030204" pitchFamily="34" charset="0"/>
              </a:rPr>
              <a:t>Key Issue: What                                                                       does </a:t>
            </a:r>
            <a:r>
              <a:rPr lang="en-US" sz="2800" dirty="0">
                <a:solidFill>
                  <a:srgbClr val="663300"/>
                </a:solidFill>
              </a:rPr>
              <a:t>“suspend a                                                                  pesticide                                                                        application” mean                                                                                                 for the purposes                                                                              of the WPS and                                                                   the AEZ                                                                                          requirement?</a:t>
            </a: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13716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1446538"/>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New Protection During Applications in Outdoor Production</a:t>
            </a:r>
          </a:p>
        </p:txBody>
      </p:sp>
      <p:pic>
        <p:nvPicPr>
          <p:cNvPr id="7" name="Picture 2" descr="Image result for january 2018"/>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886200" y="2667000"/>
            <a:ext cx="5013976" cy="396177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724400" y="3886200"/>
            <a:ext cx="685800" cy="685800"/>
          </a:xfrm>
          <a:prstGeom prst="ellipse">
            <a:avLst/>
          </a:prstGeom>
          <a:noFill/>
          <a:ln>
            <a:solidFill>
              <a:srgbClr val="EE58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600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6538"/>
            <a:ext cx="8534400" cy="5335261"/>
          </a:xfrm>
        </p:spPr>
        <p:txBody>
          <a:bodyPr>
            <a:normAutofit/>
          </a:bodyPr>
          <a:lstStyle/>
          <a:p>
            <a:pPr>
              <a:buNone/>
            </a:pPr>
            <a:r>
              <a:rPr lang="en-US" sz="2800" b="1" u="sng" dirty="0">
                <a:solidFill>
                  <a:srgbClr val="663300"/>
                </a:solidFill>
              </a:rPr>
              <a:t>Previously</a:t>
            </a:r>
            <a:endParaRPr lang="en-US" sz="2800" b="1" dirty="0">
              <a:solidFill>
                <a:srgbClr val="663300"/>
              </a:solidFill>
            </a:endParaRPr>
          </a:p>
          <a:p>
            <a:r>
              <a:rPr lang="en-US" sz="2400" dirty="0">
                <a:solidFill>
                  <a:srgbClr val="663300"/>
                </a:solidFill>
              </a:rPr>
              <a:t>During pesticide applications, workers and others are prohibited from being in:</a:t>
            </a:r>
          </a:p>
          <a:p>
            <a:pPr lvl="1"/>
            <a:r>
              <a:rPr lang="en-US" sz="2000" dirty="0">
                <a:solidFill>
                  <a:srgbClr val="663300"/>
                </a:solidFill>
              </a:rPr>
              <a:t>The treated area - for farms and forests</a:t>
            </a:r>
          </a:p>
          <a:p>
            <a:pPr lvl="1"/>
            <a:r>
              <a:rPr lang="en-US" sz="2000" dirty="0">
                <a:solidFill>
                  <a:srgbClr val="663300"/>
                </a:solidFill>
              </a:rPr>
              <a:t>The treated area and areas adjacent to treated areas (entry-restricted areas) – for nurseries</a:t>
            </a:r>
            <a:endParaRPr lang="en-US" sz="2000" u="sng" dirty="0">
              <a:solidFill>
                <a:srgbClr val="663300"/>
              </a:solidFill>
            </a:endParaRP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13716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1446538"/>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Application Exclusion Zones in Outdoor Production </a:t>
            </a:r>
          </a:p>
        </p:txBody>
      </p:sp>
      <p:graphicFrame>
        <p:nvGraphicFramePr>
          <p:cNvPr id="7" name="Content Placeholder 3"/>
          <p:cNvGraphicFramePr>
            <a:graphicFrameLocks/>
          </p:cNvGraphicFramePr>
          <p:nvPr>
            <p:extLst/>
          </p:nvPr>
        </p:nvGraphicFramePr>
        <p:xfrm>
          <a:off x="2895600" y="3962399"/>
          <a:ext cx="3505199" cy="2667000"/>
        </p:xfrm>
        <a:graphic>
          <a:graphicData uri="http://schemas.openxmlformats.org/drawingml/2006/table">
            <a:tbl>
              <a:tblPr firstRow="1" bandRow="1">
                <a:tableStyleId>{5C22544A-7EE6-4342-B048-85BDC9FD1C3A}</a:tableStyleId>
              </a:tblPr>
              <a:tblGrid>
                <a:gridCol w="462672">
                  <a:extLst>
                    <a:ext uri="{9D8B030D-6E8A-4147-A177-3AD203B41FA5}">
                      <a16:colId xmlns="" xmlns:a16="http://schemas.microsoft.com/office/drawing/2014/main" val="20000"/>
                    </a:ext>
                  </a:extLst>
                </a:gridCol>
                <a:gridCol w="2579855">
                  <a:extLst>
                    <a:ext uri="{9D8B030D-6E8A-4147-A177-3AD203B41FA5}">
                      <a16:colId xmlns="" xmlns:a16="http://schemas.microsoft.com/office/drawing/2014/main" val="20001"/>
                    </a:ext>
                  </a:extLst>
                </a:gridCol>
                <a:gridCol w="462672">
                  <a:extLst>
                    <a:ext uri="{9D8B030D-6E8A-4147-A177-3AD203B41FA5}">
                      <a16:colId xmlns="" xmlns:a16="http://schemas.microsoft.com/office/drawing/2014/main" val="20002"/>
                    </a:ext>
                  </a:extLst>
                </a:gridCol>
              </a:tblGrid>
              <a:tr h="430515">
                <a:tc>
                  <a:txBody>
                    <a:bodyPr/>
                    <a:lstStyle/>
                    <a:p>
                      <a:endParaRPr lang="en-US"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extLst>
                  <a:ext uri="{0D108BD9-81ED-4DB2-BD59-A6C34878D82A}">
                    <a16:rowId xmlns="" xmlns:a16="http://schemas.microsoft.com/office/drawing/2014/main" val="10000"/>
                  </a:ext>
                </a:extLst>
              </a:tr>
              <a:tr h="1805970">
                <a:tc>
                  <a:txBody>
                    <a:bodyPr/>
                    <a:lstStyle/>
                    <a:p>
                      <a:endParaRPr lang="en-US" dirty="0"/>
                    </a:p>
                  </a:txBody>
                  <a:tcPr>
                    <a:solidFill>
                      <a:srgbClr val="7030A0"/>
                    </a:solidFill>
                  </a:tcPr>
                </a:tc>
                <a:tc>
                  <a:txBody>
                    <a:bodyPr/>
                    <a:lstStyle/>
                    <a:p>
                      <a:endParaRPr lang="en-US" dirty="0"/>
                    </a:p>
                    <a:p>
                      <a:endParaRPr lang="en-US" dirty="0"/>
                    </a:p>
                    <a:p>
                      <a:pPr algn="ctr"/>
                      <a:r>
                        <a:rPr lang="en-US" b="1" dirty="0">
                          <a:solidFill>
                            <a:schemeClr val="bg1"/>
                          </a:solidFill>
                        </a:rPr>
                        <a:t>Treated area (green)</a:t>
                      </a:r>
                    </a:p>
                  </a:txBody>
                  <a:tcPr>
                    <a:solidFill>
                      <a:srgbClr val="92D050"/>
                    </a:solidFill>
                  </a:tcPr>
                </a:tc>
                <a:tc>
                  <a:txBody>
                    <a:bodyPr/>
                    <a:lstStyle/>
                    <a:p>
                      <a:endParaRPr lang="en-US" dirty="0"/>
                    </a:p>
                  </a:txBody>
                  <a:tcPr>
                    <a:solidFill>
                      <a:srgbClr val="7030A0"/>
                    </a:solidFill>
                  </a:tcPr>
                </a:tc>
                <a:extLst>
                  <a:ext uri="{0D108BD9-81ED-4DB2-BD59-A6C34878D82A}">
                    <a16:rowId xmlns="" xmlns:a16="http://schemas.microsoft.com/office/drawing/2014/main" val="10001"/>
                  </a:ext>
                </a:extLst>
              </a:tr>
              <a:tr h="430515">
                <a:tc>
                  <a:txBody>
                    <a:bodyPr/>
                    <a:lstStyle/>
                    <a:p>
                      <a:endParaRPr lang="en-US" dirty="0"/>
                    </a:p>
                  </a:txBody>
                  <a:tcPr>
                    <a:solidFill>
                      <a:srgbClr val="7030A0"/>
                    </a:solidFill>
                  </a:tcPr>
                </a:tc>
                <a:tc>
                  <a:txBody>
                    <a:bodyPr/>
                    <a:lstStyle/>
                    <a:p>
                      <a:endParaRPr lang="en-US" dirty="0"/>
                    </a:p>
                  </a:txBody>
                  <a:tcPr>
                    <a:solidFill>
                      <a:srgbClr val="7030A0"/>
                    </a:solidFill>
                  </a:tcPr>
                </a:tc>
                <a:tc>
                  <a:txBody>
                    <a:bodyPr/>
                    <a:lstStyle/>
                    <a:p>
                      <a:endParaRPr lang="en-US" dirty="0"/>
                    </a:p>
                  </a:txBody>
                  <a:tcPr>
                    <a:solidFill>
                      <a:srgbClr val="7030A0"/>
                    </a:solidFill>
                  </a:tcPr>
                </a:tc>
                <a:extLst>
                  <a:ext uri="{0D108BD9-81ED-4DB2-BD59-A6C34878D82A}">
                    <a16:rowId xmlns="" xmlns:a16="http://schemas.microsoft.com/office/drawing/2014/main" val="10002"/>
                  </a:ext>
                </a:extLst>
              </a:tr>
            </a:tbl>
          </a:graphicData>
        </a:graphic>
      </p:graphicFrame>
      <p:sp>
        <p:nvSpPr>
          <p:cNvPr id="8" name="TextBox 7"/>
          <p:cNvSpPr txBox="1"/>
          <p:nvPr/>
        </p:nvSpPr>
        <p:spPr>
          <a:xfrm>
            <a:off x="3352800" y="6255449"/>
            <a:ext cx="2743200" cy="338554"/>
          </a:xfrm>
          <a:prstGeom prst="rect">
            <a:avLst/>
          </a:prstGeom>
          <a:noFill/>
          <a:ln>
            <a:noFill/>
          </a:ln>
        </p:spPr>
        <p:txBody>
          <a:bodyPr wrap="square" rtlCol="0">
            <a:spAutoFit/>
          </a:bodyPr>
          <a:lstStyle/>
          <a:p>
            <a:r>
              <a:rPr lang="en-US" sz="1600" b="1" dirty="0">
                <a:solidFill>
                  <a:schemeClr val="bg1"/>
                </a:solidFill>
              </a:rPr>
              <a:t>Entry-restricted area (purple)</a:t>
            </a:r>
          </a:p>
        </p:txBody>
      </p:sp>
    </p:spTree>
    <p:extLst>
      <p:ext uri="{BB962C8B-B14F-4D97-AF65-F5344CB8AC3E}">
        <p14:creationId xmlns:p14="http://schemas.microsoft.com/office/powerpoint/2010/main" val="279981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6538"/>
            <a:ext cx="8534400" cy="5335261"/>
          </a:xfrm>
        </p:spPr>
        <p:txBody>
          <a:bodyPr>
            <a:normAutofit fontScale="92500" lnSpcReduction="10000"/>
          </a:bodyPr>
          <a:lstStyle/>
          <a:p>
            <a:pPr>
              <a:buNone/>
            </a:pPr>
            <a:r>
              <a:rPr lang="en-US" sz="3600" b="1" u="sng" dirty="0">
                <a:solidFill>
                  <a:srgbClr val="663300"/>
                </a:solidFill>
              </a:rPr>
              <a:t>Revision</a:t>
            </a:r>
            <a:endParaRPr lang="en-US" sz="3600" b="1" dirty="0">
              <a:solidFill>
                <a:srgbClr val="663300"/>
              </a:solidFill>
            </a:endParaRPr>
          </a:p>
          <a:p>
            <a:pPr>
              <a:spcAft>
                <a:spcPts val="600"/>
              </a:spcAft>
            </a:pPr>
            <a:r>
              <a:rPr lang="en-US" sz="2600" dirty="0">
                <a:solidFill>
                  <a:srgbClr val="663300"/>
                </a:solidFill>
              </a:rPr>
              <a:t>Establishes application exclusion zones (AEZ) based on distance from the application equipment for farms, forests, and nurseries</a:t>
            </a:r>
            <a:endParaRPr lang="en-US" sz="2600" i="1" dirty="0">
              <a:solidFill>
                <a:srgbClr val="663300"/>
              </a:solidFill>
            </a:endParaRPr>
          </a:p>
          <a:p>
            <a:pPr lvl="0">
              <a:spcAft>
                <a:spcPts val="600"/>
              </a:spcAft>
            </a:pPr>
            <a:r>
              <a:rPr lang="en-US" sz="2600" dirty="0">
                <a:solidFill>
                  <a:srgbClr val="663300"/>
                </a:solidFill>
                <a:ea typeface="Calibri" panose="020F0502020204030204" pitchFamily="34" charset="0"/>
              </a:rPr>
              <a:t>Agricultural employers must keep workers and other persons out of the treated area &amp; AEZ that are WITHIN the boundary of the establishment owner’s property</a:t>
            </a:r>
            <a:endParaRPr lang="en-US" sz="2600" i="1" dirty="0">
              <a:solidFill>
                <a:srgbClr val="663300"/>
              </a:solidFill>
            </a:endParaRPr>
          </a:p>
          <a:p>
            <a:pPr>
              <a:spcAft>
                <a:spcPts val="600"/>
              </a:spcAft>
            </a:pPr>
            <a:r>
              <a:rPr lang="en-US" sz="2600" dirty="0">
                <a:solidFill>
                  <a:srgbClr val="663300"/>
                </a:solidFill>
              </a:rPr>
              <a:t>Handler must suspend                                                                                          application if persons are in AEZ.                                                                             Requirement to suspend                                                                                   application is NOT limited by                                                                                   the boundary of the                                                                                          establishment owner’s property                                                                          </a:t>
            </a:r>
            <a:r>
              <a:rPr lang="en-US" sz="2600" i="1" dirty="0">
                <a:solidFill>
                  <a:srgbClr val="663300"/>
                </a:solidFill>
              </a:rPr>
              <a:t> </a:t>
            </a:r>
            <a:r>
              <a:rPr lang="en-US" sz="2600" b="1" i="1" dirty="0">
                <a:solidFill>
                  <a:srgbClr val="FF0000"/>
                </a:solidFill>
              </a:rPr>
              <a:t>[Delayed implementation]</a:t>
            </a:r>
          </a:p>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13716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1446538"/>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Application Exclusion Zones in Outdoor Production </a:t>
            </a:r>
          </a:p>
        </p:txBody>
      </p:sp>
      <p:graphicFrame>
        <p:nvGraphicFramePr>
          <p:cNvPr id="9" name="Content Placeholder 3"/>
          <p:cNvGraphicFramePr>
            <a:graphicFrameLocks/>
          </p:cNvGraphicFramePr>
          <p:nvPr>
            <p:extLst>
              <p:ext uri="{D42A27DB-BD31-4B8C-83A1-F6EECF244321}">
                <p14:modId xmlns:p14="http://schemas.microsoft.com/office/powerpoint/2010/main" val="902117800"/>
              </p:ext>
            </p:extLst>
          </p:nvPr>
        </p:nvGraphicFramePr>
        <p:xfrm>
          <a:off x="5410200" y="3810000"/>
          <a:ext cx="3360743" cy="2766385"/>
        </p:xfrm>
        <a:graphic>
          <a:graphicData uri="http://schemas.openxmlformats.org/drawingml/2006/table">
            <a:tbl>
              <a:tblPr firstRow="1" bandRow="1">
                <a:tableStyleId>{5C22544A-7EE6-4342-B048-85BDC9FD1C3A}</a:tableStyleId>
              </a:tblPr>
              <a:tblGrid>
                <a:gridCol w="234911">
                  <a:extLst>
                    <a:ext uri="{9D8B030D-6E8A-4147-A177-3AD203B41FA5}">
                      <a16:colId xmlns="" xmlns:a16="http://schemas.microsoft.com/office/drawing/2014/main" val="20000"/>
                    </a:ext>
                  </a:extLst>
                </a:gridCol>
                <a:gridCol w="402028">
                  <a:extLst>
                    <a:ext uri="{9D8B030D-6E8A-4147-A177-3AD203B41FA5}">
                      <a16:colId xmlns="" xmlns:a16="http://schemas.microsoft.com/office/drawing/2014/main" val="20001"/>
                    </a:ext>
                  </a:extLst>
                </a:gridCol>
                <a:gridCol w="394379">
                  <a:extLst>
                    <a:ext uri="{9D8B030D-6E8A-4147-A177-3AD203B41FA5}">
                      <a16:colId xmlns="" xmlns:a16="http://schemas.microsoft.com/office/drawing/2014/main" val="20002"/>
                    </a:ext>
                  </a:extLst>
                </a:gridCol>
                <a:gridCol w="257830">
                  <a:extLst>
                    <a:ext uri="{9D8B030D-6E8A-4147-A177-3AD203B41FA5}">
                      <a16:colId xmlns="" xmlns:a16="http://schemas.microsoft.com/office/drawing/2014/main" val="20003"/>
                    </a:ext>
                  </a:extLst>
                </a:gridCol>
                <a:gridCol w="1836684">
                  <a:extLst>
                    <a:ext uri="{9D8B030D-6E8A-4147-A177-3AD203B41FA5}">
                      <a16:colId xmlns="" xmlns:a16="http://schemas.microsoft.com/office/drawing/2014/main" val="20004"/>
                    </a:ext>
                  </a:extLst>
                </a:gridCol>
                <a:gridCol w="234911">
                  <a:extLst>
                    <a:ext uri="{9D8B030D-6E8A-4147-A177-3AD203B41FA5}">
                      <a16:colId xmlns="" xmlns:a16="http://schemas.microsoft.com/office/drawing/2014/main" val="20005"/>
                    </a:ext>
                  </a:extLst>
                </a:gridCol>
              </a:tblGrid>
              <a:tr h="433655">
                <a:tc>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0"/>
                  </a:ext>
                </a:extLst>
              </a:tr>
              <a:tr h="416309">
                <a:tc rowSpan="4">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b="1" dirty="0">
                          <a:solidFill>
                            <a:schemeClr val="bg1"/>
                          </a:solidFill>
                        </a:rPr>
                        <a:t>Treated area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4">
                  <a:txBody>
                    <a:bodyPr/>
                    <a:lstStyle/>
                    <a:p>
                      <a:endParaRPr lang="en-US"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1"/>
                  </a:ext>
                </a:extLst>
              </a:tr>
              <a:tr h="416309">
                <a:tc vMerge="1">
                  <a:txBody>
                    <a:bodyPr/>
                    <a:lstStyle/>
                    <a:p>
                      <a:endParaRPr lang="en-US"/>
                    </a:p>
                  </a:txBody>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(green)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US"/>
                    </a:p>
                  </a:txBody>
                  <a:tcPr/>
                </a:tc>
                <a:extLst>
                  <a:ext uri="{0D108BD9-81ED-4DB2-BD59-A6C34878D82A}">
                    <a16:rowId xmlns="" xmlns:a16="http://schemas.microsoft.com/office/drawing/2014/main" val="10002"/>
                  </a:ext>
                </a:extLst>
              </a:tr>
              <a:tr h="416309">
                <a:tc vMerge="1">
                  <a:txBody>
                    <a:bodyPr/>
                    <a:lstStyle/>
                    <a:p>
                      <a:endParaRPr lang="en-US"/>
                    </a:p>
                  </a:txBody>
                  <a:tcPr/>
                </a:tc>
                <a:tc gridSpan="4">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US"/>
                    </a:p>
                  </a:txBody>
                  <a:tcPr/>
                </a:tc>
                <a:extLst>
                  <a:ext uri="{0D108BD9-81ED-4DB2-BD59-A6C34878D82A}">
                    <a16:rowId xmlns="" xmlns:a16="http://schemas.microsoft.com/office/drawing/2014/main" val="10003"/>
                  </a:ext>
                </a:extLst>
              </a:tr>
              <a:tr h="549224">
                <a:tc vMerge="1">
                  <a:txBody>
                    <a:bodyPr/>
                    <a:lstStyle/>
                    <a:p>
                      <a:endParaRPr lang="en-US"/>
                    </a:p>
                  </a:txBody>
                  <a:tcPr/>
                </a:tc>
                <a:tc gridSpan="4">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US"/>
                    </a:p>
                  </a:txBody>
                  <a:tcPr/>
                </a:tc>
                <a:extLst>
                  <a:ext uri="{0D108BD9-81ED-4DB2-BD59-A6C34878D82A}">
                    <a16:rowId xmlns="" xmlns:a16="http://schemas.microsoft.com/office/drawing/2014/main" val="10004"/>
                  </a:ext>
                </a:extLst>
              </a:tr>
              <a:tr h="534579">
                <a:tc>
                  <a:txBody>
                    <a:bodyPr/>
                    <a:lstStyle/>
                    <a:p>
                      <a:endParaRPr lang="en-US"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gridSpan="4">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5"/>
                  </a:ext>
                </a:extLst>
              </a:tr>
            </a:tbl>
          </a:graphicData>
        </a:graphic>
      </p:graphicFrame>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4999" y="4343398"/>
            <a:ext cx="626835" cy="609600"/>
          </a:xfrm>
          <a:prstGeom prst="rect">
            <a:avLst/>
          </a:prstGeom>
        </p:spPr>
      </p:pic>
      <p:sp>
        <p:nvSpPr>
          <p:cNvPr id="11" name="Rectangle 10"/>
          <p:cNvSpPr/>
          <p:nvPr/>
        </p:nvSpPr>
        <p:spPr>
          <a:xfrm>
            <a:off x="5448496" y="5587839"/>
            <a:ext cx="3432775" cy="646331"/>
          </a:xfrm>
          <a:prstGeom prst="rect">
            <a:avLst/>
          </a:prstGeom>
        </p:spPr>
        <p:txBody>
          <a:bodyPr wrap="square">
            <a:spAutoFit/>
          </a:bodyPr>
          <a:lstStyle/>
          <a:p>
            <a:pPr algn="ctr"/>
            <a:r>
              <a:rPr lang="en-US" b="1" dirty="0">
                <a:solidFill>
                  <a:srgbClr val="7030A0"/>
                </a:solidFill>
              </a:rPr>
              <a:t>Application exclusion zone </a:t>
            </a:r>
          </a:p>
          <a:p>
            <a:pPr algn="ctr"/>
            <a:r>
              <a:rPr lang="en-US" b="1" dirty="0">
                <a:solidFill>
                  <a:srgbClr val="7030A0"/>
                </a:solidFill>
              </a:rPr>
              <a:t>(purple)</a:t>
            </a:r>
          </a:p>
        </p:txBody>
      </p:sp>
    </p:spTree>
    <p:extLst>
      <p:ext uri="{BB962C8B-B14F-4D97-AF65-F5344CB8AC3E}">
        <p14:creationId xmlns:p14="http://schemas.microsoft.com/office/powerpoint/2010/main" val="1909651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6538"/>
            <a:ext cx="8534400" cy="5335261"/>
          </a:xfrm>
        </p:spPr>
        <p:txBody>
          <a:bodyPr>
            <a:normAutofit/>
          </a:bodyPr>
          <a:lstStyle/>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13716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1446538"/>
          </a:xfrm>
          <a:prstGeom prst="rect">
            <a:avLst/>
          </a:prstGeom>
          <a:noFill/>
        </p:spPr>
        <p:txBody>
          <a:bodyPr wrap="square" lIns="365717" tIns="45714" rIns="91429" bIns="45714" rtlCol="0">
            <a:spAutoFit/>
          </a:bodyPr>
          <a:lstStyle/>
          <a:p>
            <a:r>
              <a:rPr lang="en-US" sz="4400" b="1" dirty="0">
                <a:solidFill>
                  <a:schemeClr val="bg1"/>
                </a:solidFill>
              </a:rPr>
              <a:t>AEZs in Outdoor Production (170.405(a)(1))</a:t>
            </a:r>
            <a:endParaRPr lang="en-US" sz="4400" b="1" dirty="0">
              <a:solidFill>
                <a:schemeClr val="bg1"/>
              </a:solidFill>
              <a:effectLst>
                <a:outerShdw blurRad="50800" dist="38100" dir="5400000" algn="t" rotWithShape="0">
                  <a:prstClr val="black">
                    <a:alpha val="40000"/>
                  </a:prstClr>
                </a:outerShdw>
              </a:effectLst>
            </a:endParaRPr>
          </a:p>
        </p:txBody>
      </p:sp>
      <p:sp>
        <p:nvSpPr>
          <p:cNvPr id="2" name="Rectangle 1"/>
          <p:cNvSpPr/>
          <p:nvPr/>
        </p:nvSpPr>
        <p:spPr>
          <a:xfrm>
            <a:off x="533400" y="1843408"/>
            <a:ext cx="8382000" cy="4438138"/>
          </a:xfrm>
          <a:prstGeom prst="rect">
            <a:avLst/>
          </a:prstGeom>
        </p:spPr>
        <p:txBody>
          <a:bodyPr wrap="square">
            <a:spAutoFit/>
          </a:bodyPr>
          <a:lstStyle/>
          <a:p>
            <a:pPr marL="342860" lvl="0" indent="-342860">
              <a:spcBef>
                <a:spcPct val="20000"/>
              </a:spcBef>
              <a:buFont typeface="Arial" pitchFamily="34" charset="0"/>
              <a:buChar char="•"/>
            </a:pPr>
            <a:r>
              <a:rPr lang="en-US" sz="2800" b="1" dirty="0">
                <a:solidFill>
                  <a:srgbClr val="663300"/>
                </a:solidFill>
              </a:rPr>
              <a:t>100 foot AEZ</a:t>
            </a:r>
          </a:p>
          <a:p>
            <a:pPr marL="742863" lvl="1" indent="-285717">
              <a:spcBef>
                <a:spcPct val="20000"/>
              </a:spcBef>
              <a:buFont typeface="Arial" pitchFamily="34" charset="0"/>
              <a:buChar char="–"/>
            </a:pPr>
            <a:r>
              <a:rPr lang="en-US" sz="2400" dirty="0">
                <a:solidFill>
                  <a:srgbClr val="663300"/>
                </a:solidFill>
              </a:rPr>
              <a:t>Applied aerially, by air blast or with a spray quality smaller than medium</a:t>
            </a:r>
          </a:p>
          <a:p>
            <a:pPr marL="742863" lvl="1" indent="-285717">
              <a:spcBef>
                <a:spcPct val="20000"/>
              </a:spcBef>
              <a:buFont typeface="Arial" pitchFamily="34" charset="0"/>
              <a:buChar char="–"/>
            </a:pPr>
            <a:r>
              <a:rPr lang="en-US" sz="2400" dirty="0">
                <a:solidFill>
                  <a:srgbClr val="663300"/>
                </a:solidFill>
              </a:rPr>
              <a:t>Applied as a fumigant, smoke, mist or fog</a:t>
            </a:r>
          </a:p>
          <a:p>
            <a:pPr marL="342860" lvl="0" indent="-342860">
              <a:spcBef>
                <a:spcPct val="20000"/>
              </a:spcBef>
              <a:buFont typeface="Arial" pitchFamily="34" charset="0"/>
              <a:buChar char="•"/>
            </a:pPr>
            <a:r>
              <a:rPr lang="en-US" sz="2800" b="1" dirty="0">
                <a:solidFill>
                  <a:srgbClr val="663300"/>
                </a:solidFill>
              </a:rPr>
              <a:t>25 foot AEZ</a:t>
            </a:r>
          </a:p>
          <a:p>
            <a:pPr marL="742863" lvl="1" indent="-285717">
              <a:spcBef>
                <a:spcPct val="20000"/>
              </a:spcBef>
              <a:buFont typeface="Arial" pitchFamily="34" charset="0"/>
              <a:buChar char="–"/>
            </a:pPr>
            <a:r>
              <a:rPr lang="en-US" sz="2400" dirty="0">
                <a:solidFill>
                  <a:srgbClr val="663300"/>
                </a:solidFill>
              </a:rPr>
              <a:t>Applied other than above &amp; sprayed from a height of &gt;12 inches from planting medium with spray quality of medium or larger</a:t>
            </a:r>
          </a:p>
          <a:p>
            <a:pPr marL="342860" lvl="0" indent="-342860">
              <a:spcBef>
                <a:spcPct val="20000"/>
              </a:spcBef>
              <a:buFont typeface="Arial" pitchFamily="34" charset="0"/>
              <a:buChar char="•"/>
            </a:pPr>
            <a:r>
              <a:rPr lang="en-US" sz="2800" b="1" dirty="0">
                <a:solidFill>
                  <a:srgbClr val="663300"/>
                </a:solidFill>
              </a:rPr>
              <a:t>No AEZ</a:t>
            </a:r>
          </a:p>
          <a:p>
            <a:pPr marL="742863" lvl="1" indent="-285717">
              <a:spcBef>
                <a:spcPct val="20000"/>
              </a:spcBef>
              <a:buFont typeface="Arial" pitchFamily="34" charset="0"/>
              <a:buChar char="–"/>
            </a:pPr>
            <a:r>
              <a:rPr lang="en-US" sz="2400" dirty="0">
                <a:solidFill>
                  <a:srgbClr val="663300"/>
                </a:solidFill>
              </a:rPr>
              <a:t>Applied otherwise</a:t>
            </a:r>
          </a:p>
        </p:txBody>
      </p:sp>
    </p:spTree>
    <p:extLst>
      <p:ext uri="{BB962C8B-B14F-4D97-AF65-F5344CB8AC3E}">
        <p14:creationId xmlns:p14="http://schemas.microsoft.com/office/powerpoint/2010/main" val="2768093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6538"/>
            <a:ext cx="8534400" cy="5335261"/>
          </a:xfrm>
        </p:spPr>
        <p:txBody>
          <a:bodyPr>
            <a:normAutofit/>
          </a:bodyPr>
          <a:lstStyle/>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13716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0" y="1"/>
            <a:ext cx="9144000" cy="1323427"/>
          </a:xfrm>
          <a:prstGeom prst="rect">
            <a:avLst/>
          </a:prstGeom>
          <a:noFill/>
        </p:spPr>
        <p:txBody>
          <a:bodyPr wrap="square" lIns="365717" tIns="45714" rIns="91429" bIns="45714" rtlCol="0">
            <a:spAutoFit/>
          </a:bodyPr>
          <a:lstStyle/>
          <a:p>
            <a:r>
              <a:rPr lang="en-US" sz="4400" b="1" dirty="0">
                <a:solidFill>
                  <a:schemeClr val="bg1"/>
                </a:solidFill>
              </a:rPr>
              <a:t>Droplet Size and Relation to AEZ</a:t>
            </a:r>
            <a:br>
              <a:rPr lang="en-US" sz="4400" b="1" dirty="0">
                <a:solidFill>
                  <a:schemeClr val="bg1"/>
                </a:solidFill>
              </a:rPr>
            </a:br>
            <a:r>
              <a:rPr lang="en-US" sz="3600" b="1" dirty="0">
                <a:solidFill>
                  <a:schemeClr val="bg1"/>
                </a:solidFill>
              </a:rPr>
              <a:t>ASABE Standard S-572.1</a:t>
            </a:r>
            <a:endParaRPr lang="en-US" sz="4400" b="1" dirty="0">
              <a:solidFill>
                <a:schemeClr val="bg1"/>
              </a:solidFill>
              <a:effectLst>
                <a:outerShdw blurRad="50800" dist="38100" dir="5400000" algn="t" rotWithShape="0">
                  <a:prstClr val="black">
                    <a:alpha val="40000"/>
                  </a:prstClr>
                </a:outerShdw>
              </a:effectLst>
            </a:endParaRPr>
          </a:p>
        </p:txBody>
      </p:sp>
      <p:pic>
        <p:nvPicPr>
          <p:cNvPr id="6" name="Picture 5"/>
          <p:cNvPicPr>
            <a:picLocks noChangeAspect="1"/>
          </p:cNvPicPr>
          <p:nvPr/>
        </p:nvPicPr>
        <p:blipFill>
          <a:blip r:embed="rId4"/>
          <a:stretch>
            <a:fillRect/>
          </a:stretch>
        </p:blipFill>
        <p:spPr>
          <a:xfrm>
            <a:off x="1263351" y="3124200"/>
            <a:ext cx="1298561" cy="1431515"/>
          </a:xfrm>
          <a:prstGeom prst="rect">
            <a:avLst/>
          </a:prstGeom>
        </p:spPr>
      </p:pic>
      <p:pic>
        <p:nvPicPr>
          <p:cNvPr id="7" name="Picture 6"/>
          <p:cNvPicPr>
            <a:picLocks noChangeAspect="1"/>
          </p:cNvPicPr>
          <p:nvPr/>
        </p:nvPicPr>
        <p:blipFill>
          <a:blip r:embed="rId5"/>
          <a:stretch>
            <a:fillRect/>
          </a:stretch>
        </p:blipFill>
        <p:spPr>
          <a:xfrm>
            <a:off x="1263351" y="4555716"/>
            <a:ext cx="1176630" cy="222608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76543729"/>
              </p:ext>
            </p:extLst>
          </p:nvPr>
        </p:nvGraphicFramePr>
        <p:xfrm>
          <a:off x="2514600" y="1682737"/>
          <a:ext cx="4114800" cy="5099061"/>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1093378235"/>
                    </a:ext>
                  </a:extLst>
                </a:gridCol>
                <a:gridCol w="2057400">
                  <a:extLst>
                    <a:ext uri="{9D8B030D-6E8A-4147-A177-3AD203B41FA5}">
                      <a16:colId xmlns="" xmlns:a16="http://schemas.microsoft.com/office/drawing/2014/main" val="3488193486"/>
                    </a:ext>
                  </a:extLst>
                </a:gridCol>
              </a:tblGrid>
              <a:tr h="463551">
                <a:tc gridSpan="2">
                  <a:txBody>
                    <a:bodyPr/>
                    <a:lstStyle/>
                    <a:p>
                      <a:pPr algn="ctr"/>
                      <a:r>
                        <a:rPr lang="en-US" dirty="0">
                          <a:solidFill>
                            <a:srgbClr val="B48900"/>
                          </a:solidFill>
                        </a:rPr>
                        <a:t>Sidebar 4.  Spray quality categories</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36809605"/>
                  </a:ext>
                </a:extLst>
              </a:tr>
              <a:tr h="463551">
                <a:tc gridSpan="2">
                  <a:txBody>
                    <a:bodyPr/>
                    <a:lstStyle/>
                    <a:p>
                      <a:pPr algn="ctr"/>
                      <a:r>
                        <a:rPr lang="en-US" b="1" dirty="0">
                          <a:solidFill>
                            <a:srgbClr val="B48900"/>
                          </a:solidFill>
                        </a:rPr>
                        <a:t>ASABE Standard</a:t>
                      </a:r>
                      <a:r>
                        <a:rPr lang="en-US" b="1" baseline="0" dirty="0">
                          <a:solidFill>
                            <a:srgbClr val="B48900"/>
                          </a:solidFill>
                        </a:rPr>
                        <a:t> S-572-1</a:t>
                      </a:r>
                      <a:r>
                        <a:rPr lang="en-US" b="1" baseline="30000" dirty="0">
                          <a:solidFill>
                            <a:srgbClr val="B48900"/>
                          </a:solidFill>
                        </a:rPr>
                        <a:t>a</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05119398"/>
                  </a:ext>
                </a:extLst>
              </a:tr>
              <a:tr h="463551">
                <a:tc>
                  <a:txBody>
                    <a:bodyPr/>
                    <a:lstStyle/>
                    <a:p>
                      <a:r>
                        <a:rPr lang="en-US" b="1" dirty="0">
                          <a:solidFill>
                            <a:srgbClr val="B48900"/>
                          </a:solidFill>
                        </a:rPr>
                        <a:t>Category (symbol)</a:t>
                      </a:r>
                      <a:r>
                        <a:rPr lang="en-US" b="1" baseline="30000" dirty="0">
                          <a:solidFill>
                            <a:srgbClr val="B48900"/>
                          </a:solidFill>
                        </a:rPr>
                        <a:t>b</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a:txBody>
                    <a:bodyPr/>
                    <a:lstStyle/>
                    <a:p>
                      <a:r>
                        <a:rPr lang="en-US" b="1" dirty="0">
                          <a:solidFill>
                            <a:srgbClr val="B48900"/>
                          </a:solidFill>
                        </a:rPr>
                        <a:t>Color Code</a:t>
                      </a:r>
                      <a:r>
                        <a:rPr lang="en-US" b="1" baseline="30000" dirty="0">
                          <a:solidFill>
                            <a:srgbClr val="B48900"/>
                          </a:solidFill>
                        </a:rPr>
                        <a:t>c</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extLst>
                  <a:ext uri="{0D108BD9-81ED-4DB2-BD59-A6C34878D82A}">
                    <a16:rowId xmlns="" xmlns:a16="http://schemas.microsoft.com/office/drawing/2014/main" val="946646887"/>
                  </a:ext>
                </a:extLst>
              </a:tr>
              <a:tr h="463551">
                <a:tc>
                  <a:txBody>
                    <a:bodyPr/>
                    <a:lstStyle/>
                    <a:p>
                      <a:r>
                        <a:rPr lang="en-US" b="1" dirty="0">
                          <a:solidFill>
                            <a:srgbClr val="B48900"/>
                          </a:solidFill>
                        </a:rPr>
                        <a:t>Extra Fine (XF)</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a:txBody>
                    <a:bodyPr/>
                    <a:lstStyle/>
                    <a:p>
                      <a:r>
                        <a:rPr lang="en-US" b="1" dirty="0">
                          <a:solidFill>
                            <a:schemeClr val="bg1"/>
                          </a:solidFill>
                        </a:rPr>
                        <a:t>Purple</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800080"/>
                    </a:solidFill>
                  </a:tcPr>
                </a:tc>
                <a:extLst>
                  <a:ext uri="{0D108BD9-81ED-4DB2-BD59-A6C34878D82A}">
                    <a16:rowId xmlns="" xmlns:a16="http://schemas.microsoft.com/office/drawing/2014/main" val="3548809205"/>
                  </a:ext>
                </a:extLst>
              </a:tr>
              <a:tr h="463551">
                <a:tc>
                  <a:txBody>
                    <a:bodyPr/>
                    <a:lstStyle/>
                    <a:p>
                      <a:r>
                        <a:rPr lang="en-US" b="1" dirty="0">
                          <a:solidFill>
                            <a:srgbClr val="B48900"/>
                          </a:solidFill>
                        </a:rPr>
                        <a:t>Very Fine (VF)</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a:txBody>
                    <a:bodyPr/>
                    <a:lstStyle/>
                    <a:p>
                      <a:r>
                        <a:rPr lang="en-US" b="1" dirty="0">
                          <a:solidFill>
                            <a:schemeClr val="bg1"/>
                          </a:solidFill>
                        </a:rPr>
                        <a:t>Red</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160964302"/>
                  </a:ext>
                </a:extLst>
              </a:tr>
              <a:tr h="463551">
                <a:tc>
                  <a:txBody>
                    <a:bodyPr/>
                    <a:lstStyle/>
                    <a:p>
                      <a:r>
                        <a:rPr lang="en-US" b="1" dirty="0">
                          <a:solidFill>
                            <a:srgbClr val="B48900"/>
                          </a:solidFill>
                        </a:rPr>
                        <a:t>Fine (F)</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a:txBody>
                    <a:bodyPr/>
                    <a:lstStyle/>
                    <a:p>
                      <a:r>
                        <a:rPr lang="en-US" b="1" dirty="0">
                          <a:solidFill>
                            <a:schemeClr val="bg1"/>
                          </a:solidFill>
                        </a:rPr>
                        <a:t>Orange</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 xmlns:a16="http://schemas.microsoft.com/office/drawing/2014/main" val="2052867132"/>
                  </a:ext>
                </a:extLst>
              </a:tr>
              <a:tr h="463551">
                <a:tc>
                  <a:txBody>
                    <a:bodyPr/>
                    <a:lstStyle/>
                    <a:p>
                      <a:r>
                        <a:rPr lang="en-US" b="1" dirty="0">
                          <a:solidFill>
                            <a:srgbClr val="B48900"/>
                          </a:solidFill>
                        </a:rPr>
                        <a:t>Medium (M)</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a:txBody>
                    <a:bodyPr/>
                    <a:lstStyle/>
                    <a:p>
                      <a:r>
                        <a:rPr lang="en-US" b="1" dirty="0">
                          <a:solidFill>
                            <a:schemeClr val="tx1"/>
                          </a:solidFill>
                        </a:rPr>
                        <a:t>Yellow</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2687602317"/>
                  </a:ext>
                </a:extLst>
              </a:tr>
              <a:tr h="463551">
                <a:tc>
                  <a:txBody>
                    <a:bodyPr/>
                    <a:lstStyle/>
                    <a:p>
                      <a:r>
                        <a:rPr lang="en-US" b="1" dirty="0">
                          <a:solidFill>
                            <a:srgbClr val="B48900"/>
                          </a:solidFill>
                        </a:rPr>
                        <a:t>Coarse (C)</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a:txBody>
                    <a:bodyPr/>
                    <a:lstStyle/>
                    <a:p>
                      <a:r>
                        <a:rPr lang="en-US" b="1" dirty="0">
                          <a:solidFill>
                            <a:schemeClr val="bg1"/>
                          </a:solidFill>
                        </a:rPr>
                        <a:t>Blue </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 xmlns:a16="http://schemas.microsoft.com/office/drawing/2014/main" val="2316407"/>
                  </a:ext>
                </a:extLst>
              </a:tr>
              <a:tr h="463551">
                <a:tc>
                  <a:txBody>
                    <a:bodyPr/>
                    <a:lstStyle/>
                    <a:p>
                      <a:r>
                        <a:rPr lang="en-US" b="1" dirty="0">
                          <a:solidFill>
                            <a:srgbClr val="B48900"/>
                          </a:solidFill>
                        </a:rPr>
                        <a:t>Very Coarse</a:t>
                      </a:r>
                      <a:r>
                        <a:rPr lang="en-US" b="1" baseline="0" dirty="0">
                          <a:solidFill>
                            <a:srgbClr val="B48900"/>
                          </a:solidFill>
                        </a:rPr>
                        <a:t> (VC)</a:t>
                      </a:r>
                      <a:endParaRPr lang="en-US" b="1" dirty="0">
                        <a:solidFill>
                          <a:srgbClr val="B48900"/>
                        </a:solidFill>
                      </a:endParaRP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a:txBody>
                    <a:bodyPr/>
                    <a:lstStyle/>
                    <a:p>
                      <a:r>
                        <a:rPr lang="en-US" b="1" dirty="0">
                          <a:solidFill>
                            <a:schemeClr val="bg1"/>
                          </a:solidFill>
                        </a:rPr>
                        <a:t>Green</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 xmlns:a16="http://schemas.microsoft.com/office/drawing/2014/main" val="2448365438"/>
                  </a:ext>
                </a:extLst>
              </a:tr>
              <a:tr h="463551">
                <a:tc>
                  <a:txBody>
                    <a:bodyPr/>
                    <a:lstStyle/>
                    <a:p>
                      <a:r>
                        <a:rPr lang="en-US" b="1" dirty="0">
                          <a:solidFill>
                            <a:srgbClr val="B48900"/>
                          </a:solidFill>
                        </a:rPr>
                        <a:t>Extra Coarse</a:t>
                      </a:r>
                      <a:r>
                        <a:rPr lang="en-US" b="1" baseline="0" dirty="0">
                          <a:solidFill>
                            <a:srgbClr val="B48900"/>
                          </a:solidFill>
                        </a:rPr>
                        <a:t> (XC)</a:t>
                      </a:r>
                      <a:endParaRPr lang="en-US" b="1" dirty="0">
                        <a:solidFill>
                          <a:srgbClr val="B48900"/>
                        </a:solidFill>
                      </a:endParaRP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a:txBody>
                    <a:bodyPr/>
                    <a:lstStyle/>
                    <a:p>
                      <a:r>
                        <a:rPr lang="en-US" b="1" dirty="0">
                          <a:solidFill>
                            <a:schemeClr val="tx1"/>
                          </a:solidFill>
                        </a:rPr>
                        <a:t>White</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664177983"/>
                  </a:ext>
                </a:extLst>
              </a:tr>
              <a:tr h="463551">
                <a:tc>
                  <a:txBody>
                    <a:bodyPr/>
                    <a:lstStyle/>
                    <a:p>
                      <a:r>
                        <a:rPr lang="en-US" b="1" dirty="0">
                          <a:solidFill>
                            <a:srgbClr val="B48900"/>
                          </a:solidFill>
                        </a:rPr>
                        <a:t>Ultra Coarse (UC)</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blipFill>
                      <a:blip r:embed="rId6"/>
                      <a:tile tx="0" ty="0" sx="100000" sy="100000" flip="none" algn="tl"/>
                    </a:blipFill>
                  </a:tcPr>
                </a:tc>
                <a:tc>
                  <a:txBody>
                    <a:bodyPr/>
                    <a:lstStyle/>
                    <a:p>
                      <a:r>
                        <a:rPr lang="en-US" b="1" dirty="0">
                          <a:solidFill>
                            <a:schemeClr val="bg1"/>
                          </a:solidFill>
                        </a:rPr>
                        <a:t>Black</a:t>
                      </a:r>
                    </a:p>
                  </a:txBody>
                  <a:tcPr>
                    <a:lnL w="12700" cap="flat" cmpd="sng" algn="ctr">
                      <a:solidFill>
                        <a:srgbClr val="339933"/>
                      </a:solidFill>
                      <a:prstDash val="solid"/>
                      <a:round/>
                      <a:headEnd type="none" w="med" len="med"/>
                      <a:tailEnd type="none" w="med" len="med"/>
                    </a:lnL>
                    <a:lnR w="12700" cap="flat" cmpd="sng" algn="ctr">
                      <a:solidFill>
                        <a:srgbClr val="339933"/>
                      </a:solidFill>
                      <a:prstDash val="solid"/>
                      <a:round/>
                      <a:headEnd type="none" w="med" len="med"/>
                      <a:tailEnd type="none" w="med" len="med"/>
                    </a:lnR>
                    <a:lnT w="12700" cap="flat" cmpd="sng" algn="ctr">
                      <a:solidFill>
                        <a:srgbClr val="339933"/>
                      </a:solidFill>
                      <a:prstDash val="solid"/>
                      <a:round/>
                      <a:headEnd type="none" w="med" len="med"/>
                      <a:tailEnd type="none" w="med" len="med"/>
                    </a:lnT>
                    <a:lnB w="12700" cap="flat" cmpd="sng" algn="ctr">
                      <a:solidFill>
                        <a:srgbClr val="339933"/>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2733934298"/>
                  </a:ext>
                </a:extLst>
              </a:tr>
            </a:tbl>
          </a:graphicData>
        </a:graphic>
      </p:graphicFrame>
    </p:spTree>
    <p:extLst>
      <p:ext uri="{BB962C8B-B14F-4D97-AF65-F5344CB8AC3E}">
        <p14:creationId xmlns:p14="http://schemas.microsoft.com/office/powerpoint/2010/main" val="33018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6538"/>
            <a:ext cx="8534400" cy="5335261"/>
          </a:xfrm>
        </p:spPr>
        <p:txBody>
          <a:bodyPr>
            <a:normAutofit/>
          </a:bodyPr>
          <a:lstStyle/>
          <a:p>
            <a:pPr marL="0" indent="0">
              <a:buNone/>
            </a:pPr>
            <a:endParaRPr lang="en-US" sz="2600" dirty="0"/>
          </a:p>
          <a:p>
            <a:endParaRPr lang="en-US" dirty="0"/>
          </a:p>
          <a:p>
            <a:endParaRPr lang="en-US" dirty="0"/>
          </a:p>
          <a:p>
            <a:endParaRPr lang="en-US" dirty="0"/>
          </a:p>
        </p:txBody>
      </p:sp>
      <p:sp>
        <p:nvSpPr>
          <p:cNvPr id="4" name="Rectangle 3"/>
          <p:cNvSpPr/>
          <p:nvPr/>
        </p:nvSpPr>
        <p:spPr>
          <a:xfrm>
            <a:off x="0" y="0"/>
            <a:ext cx="9144000" cy="1109797"/>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9" name="TextBox 8"/>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Resources</a:t>
            </a:r>
          </a:p>
        </p:txBody>
      </p:sp>
      <p:sp>
        <p:nvSpPr>
          <p:cNvPr id="11" name="Content Placeholder 2"/>
          <p:cNvSpPr txBox="1">
            <a:spLocks/>
          </p:cNvSpPr>
          <p:nvPr/>
        </p:nvSpPr>
        <p:spPr>
          <a:xfrm>
            <a:off x="457200" y="1676400"/>
            <a:ext cx="8534400" cy="5105400"/>
          </a:xfrm>
          <a:prstGeom prst="rect">
            <a:avLst/>
          </a:prstGeom>
        </p:spPr>
        <p:txBody>
          <a:bodyPr vert="horz" lIns="91429" tIns="45714" rIns="91429" bIns="45714" rtlCol="0">
            <a:normAutofit/>
          </a:bodyPr>
          <a:lst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800"/>
              </a:spcAft>
            </a:pPr>
            <a:r>
              <a:rPr lang="en-US" b="1" dirty="0">
                <a:solidFill>
                  <a:srgbClr val="663300"/>
                </a:solidFill>
              </a:rPr>
              <a:t>Pesticide Education Resource Collaborative </a:t>
            </a:r>
            <a:r>
              <a:rPr lang="en-US" b="1" dirty="0">
                <a:hlinkClick r:id="rId5"/>
              </a:rPr>
              <a:t>http://pesticideresources.org//index.html</a:t>
            </a:r>
            <a:r>
              <a:rPr lang="en-US" b="1" dirty="0"/>
              <a:t> </a:t>
            </a:r>
            <a:endParaRPr lang="en-US" b="1" u="sng" dirty="0"/>
          </a:p>
          <a:p>
            <a:pPr>
              <a:spcAft>
                <a:spcPts val="1800"/>
              </a:spcAft>
            </a:pPr>
            <a:r>
              <a:rPr lang="en-US" b="1" dirty="0">
                <a:solidFill>
                  <a:srgbClr val="663300"/>
                </a:solidFill>
              </a:rPr>
              <a:t>WPS Revisions – EPA </a:t>
            </a:r>
            <a:r>
              <a:rPr lang="en-US" b="1" dirty="0">
                <a:hlinkClick r:id="rId6"/>
              </a:rPr>
              <a:t>https://www.epa.gov/pesticide-worker-safety/revisions-worker-protection-standard</a:t>
            </a:r>
            <a:r>
              <a:rPr lang="en-US" b="1" dirty="0"/>
              <a:t> </a:t>
            </a:r>
          </a:p>
          <a:p>
            <a:pPr marL="0" indent="0">
              <a:buFont typeface="Arial" pitchFamily="34" charset="0"/>
              <a:buNone/>
            </a:pPr>
            <a:endParaRPr lang="en-US" sz="2600" dirty="0"/>
          </a:p>
          <a:p>
            <a:endParaRPr lang="en-US" dirty="0"/>
          </a:p>
          <a:p>
            <a:endParaRPr lang="en-US" dirty="0"/>
          </a:p>
          <a:p>
            <a:endParaRPr lang="en-US" dirty="0"/>
          </a:p>
        </p:txBody>
      </p:sp>
      <p:pic>
        <p:nvPicPr>
          <p:cNvPr id="12" name="Picture 5" descr="AGSEAL"/>
          <p:cNvPicPr>
            <a:picLocks noChangeAspect="1" noChangeArrowheads="1"/>
          </p:cNvPicPr>
          <p:nvPr/>
        </p:nvPicPr>
        <p:blipFill>
          <a:blip r:embed="rId7" cstate="print"/>
          <a:srcRect/>
          <a:stretch>
            <a:fillRect/>
          </a:stretch>
        </p:blipFill>
        <p:spPr bwMode="auto">
          <a:xfrm>
            <a:off x="1143000" y="4891132"/>
            <a:ext cx="1311917" cy="1324064"/>
          </a:xfrm>
          <a:prstGeom prst="rect">
            <a:avLst/>
          </a:prstGeom>
          <a:noFill/>
          <a:ln w="9525">
            <a:noFill/>
            <a:miter lim="800000"/>
            <a:headEnd/>
            <a:tailEnd/>
          </a:ln>
        </p:spPr>
      </p:pic>
      <p:sp>
        <p:nvSpPr>
          <p:cNvPr id="13" name="TextBox 12"/>
          <p:cNvSpPr txBox="1"/>
          <p:nvPr/>
        </p:nvSpPr>
        <p:spPr>
          <a:xfrm>
            <a:off x="2590800" y="4953000"/>
            <a:ext cx="5867400" cy="1200329"/>
          </a:xfrm>
          <a:prstGeom prst="rect">
            <a:avLst/>
          </a:prstGeom>
          <a:noFill/>
        </p:spPr>
        <p:txBody>
          <a:bodyPr wrap="square" rtlCol="0">
            <a:spAutoFit/>
          </a:bodyPr>
          <a:lstStyle/>
          <a:p>
            <a:r>
              <a:rPr lang="en-US" b="1" dirty="0">
                <a:solidFill>
                  <a:srgbClr val="663300"/>
                </a:solidFill>
              </a:rPr>
              <a:t>NC Dept. of Agriculture &amp; Consumer Services</a:t>
            </a:r>
          </a:p>
          <a:p>
            <a:r>
              <a:rPr lang="en-US" b="1" dirty="0">
                <a:solidFill>
                  <a:srgbClr val="663300"/>
                </a:solidFill>
              </a:rPr>
              <a:t>Structural Pest Control &amp; Pesticides Division</a:t>
            </a:r>
          </a:p>
          <a:p>
            <a:r>
              <a:rPr lang="en-US" b="1" dirty="0">
                <a:solidFill>
                  <a:srgbClr val="663300"/>
                </a:solidFill>
              </a:rPr>
              <a:t>Pesticides Section</a:t>
            </a:r>
          </a:p>
          <a:p>
            <a:r>
              <a:rPr lang="en-US" b="1" dirty="0">
                <a:solidFill>
                  <a:schemeClr val="bg1"/>
                </a:solidFill>
                <a:hlinkClick r:id="rId8"/>
              </a:rPr>
              <a:t>http://www.ncagr.gov/SPCAP/</a:t>
            </a:r>
            <a:endParaRPr lang="en-US" b="1" dirty="0">
              <a:solidFill>
                <a:schemeClr val="bg1"/>
              </a:solidFill>
            </a:endParaRPr>
          </a:p>
        </p:txBody>
      </p:sp>
    </p:spTree>
    <p:extLst>
      <p:ext uri="{BB962C8B-B14F-4D97-AF65-F5344CB8AC3E}">
        <p14:creationId xmlns:p14="http://schemas.microsoft.com/office/powerpoint/2010/main" val="387623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lvl="0"/>
            <a:r>
              <a:rPr lang="en-US" sz="4400" b="1" dirty="0">
                <a:blipFill>
                  <a:blip r:embed="rId4"/>
                  <a:stretch>
                    <a:fillRect/>
                  </a:stretch>
                </a:blipFill>
                <a:effectLst>
                  <a:outerShdw blurRad="50800" dist="38100" dir="5400000" algn="t" rotWithShape="0">
                    <a:prstClr val="black">
                      <a:alpha val="40000"/>
                    </a:prstClr>
                  </a:outerShdw>
                </a:effectLst>
              </a:rPr>
              <a:t>For More Information:</a:t>
            </a:r>
          </a:p>
        </p:txBody>
      </p:sp>
      <p:sp>
        <p:nvSpPr>
          <p:cNvPr id="11" name="Content Placeholder 2"/>
          <p:cNvSpPr>
            <a:spLocks noGrp="1"/>
          </p:cNvSpPr>
          <p:nvPr>
            <p:ph idx="1"/>
          </p:nvPr>
        </p:nvSpPr>
        <p:spPr>
          <a:xfrm>
            <a:off x="457200" y="1600200"/>
            <a:ext cx="8229600" cy="2895600"/>
          </a:xfrm>
        </p:spPr>
        <p:txBody>
          <a:bodyPr>
            <a:normAutofit/>
          </a:bodyPr>
          <a:lstStyle/>
          <a:p>
            <a:pPr algn="ctr">
              <a:buNone/>
            </a:pPr>
            <a:r>
              <a:rPr lang="en-US" sz="2400" i="1" dirty="0">
                <a:solidFill>
                  <a:srgbClr val="663300"/>
                </a:solidFill>
                <a:latin typeface="Calibri" pitchFamily="34" charset="0"/>
                <a:cs typeface="Calibri" pitchFamily="34" charset="0"/>
              </a:rPr>
              <a:t>On the web:</a:t>
            </a:r>
            <a:endParaRPr lang="en-US" sz="2400" b="1" i="1" dirty="0">
              <a:solidFill>
                <a:srgbClr val="663300"/>
              </a:solidFill>
              <a:latin typeface="Calibri" pitchFamily="34" charset="0"/>
              <a:cs typeface="Calibri" pitchFamily="34" charset="0"/>
              <a:hlinkClick r:id="rId5"/>
            </a:endParaRPr>
          </a:p>
          <a:p>
            <a:pPr algn="ctr">
              <a:buNone/>
            </a:pPr>
            <a:r>
              <a:rPr lang="en-US" b="1" dirty="0">
                <a:solidFill>
                  <a:srgbClr val="663300"/>
                </a:solidFill>
                <a:latin typeface="Calibri" pitchFamily="34" charset="0"/>
                <a:cs typeface="Calibri" pitchFamily="34" charset="0"/>
                <a:hlinkClick r:id="rId5"/>
              </a:rPr>
              <a:t>www.ncagr.gov/SPCPD/pesticides</a:t>
            </a:r>
            <a:endParaRPr lang="en-US" b="1" dirty="0">
              <a:solidFill>
                <a:srgbClr val="663300"/>
              </a:solidFill>
              <a:latin typeface="Calibri" pitchFamily="34" charset="0"/>
              <a:cs typeface="Calibri" pitchFamily="34" charset="0"/>
            </a:endParaRPr>
          </a:p>
          <a:p>
            <a:pPr algn="ctr">
              <a:buNone/>
            </a:pPr>
            <a:endParaRPr lang="en-US" b="1" i="1" dirty="0">
              <a:solidFill>
                <a:srgbClr val="663300"/>
              </a:solidFill>
              <a:latin typeface="Calibri" pitchFamily="34" charset="0"/>
              <a:cs typeface="Calibri" pitchFamily="34" charset="0"/>
            </a:endParaRPr>
          </a:p>
          <a:p>
            <a:pPr algn="ctr">
              <a:buNone/>
            </a:pPr>
            <a:r>
              <a:rPr lang="en-US" sz="2400" i="1" dirty="0">
                <a:solidFill>
                  <a:srgbClr val="663300"/>
                </a:solidFill>
                <a:latin typeface="Calibri" pitchFamily="34" charset="0"/>
                <a:cs typeface="Calibri" pitchFamily="34" charset="0"/>
              </a:rPr>
              <a:t>Contact:</a:t>
            </a:r>
          </a:p>
          <a:p>
            <a:pPr algn="ctr">
              <a:buNone/>
            </a:pPr>
            <a:r>
              <a:rPr lang="en-US" b="1" dirty="0">
                <a:solidFill>
                  <a:srgbClr val="663300"/>
                </a:solidFill>
                <a:latin typeface="Calibri" pitchFamily="34" charset="0"/>
                <a:cs typeface="Calibri" pitchFamily="34" charset="0"/>
              </a:rPr>
              <a:t>(919) 733-3556</a:t>
            </a:r>
            <a:endParaRPr lang="en-US" sz="2600" dirty="0">
              <a:solidFill>
                <a:srgbClr val="663300"/>
              </a:solidFill>
            </a:endParaRPr>
          </a:p>
          <a:p>
            <a:endParaRPr lang="en-US" dirty="0"/>
          </a:p>
          <a:p>
            <a:endParaRPr lang="en-US" dirty="0"/>
          </a:p>
          <a:p>
            <a:endParaRPr lang="en-US" dirty="0"/>
          </a:p>
        </p:txBody>
      </p:sp>
      <p:pic>
        <p:nvPicPr>
          <p:cNvPr id="12" name="Picture 5" descr="AGSEAL"/>
          <p:cNvPicPr>
            <a:picLocks noChangeAspect="1" noChangeArrowheads="1"/>
          </p:cNvPicPr>
          <p:nvPr/>
        </p:nvPicPr>
        <p:blipFill>
          <a:blip r:embed="rId6" cstate="print"/>
          <a:srcRect/>
          <a:stretch>
            <a:fillRect/>
          </a:stretch>
        </p:blipFill>
        <p:spPr bwMode="auto">
          <a:xfrm>
            <a:off x="3540153" y="4495800"/>
            <a:ext cx="2063693" cy="2082801"/>
          </a:xfrm>
          <a:prstGeom prst="rect">
            <a:avLst/>
          </a:prstGeom>
          <a:noFill/>
          <a:ln w="9525">
            <a:noFill/>
            <a:miter lim="800000"/>
            <a:headEnd/>
            <a:tailEnd/>
          </a:ln>
        </p:spPr>
      </p:pic>
    </p:spTree>
    <p:extLst>
      <p:ext uri="{BB962C8B-B14F-4D97-AF65-F5344CB8AC3E}">
        <p14:creationId xmlns:p14="http://schemas.microsoft.com/office/powerpoint/2010/main" val="126887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600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TextBox 6"/>
          <p:cNvSpPr txBox="1"/>
          <p:nvPr/>
        </p:nvSpPr>
        <p:spPr>
          <a:xfrm>
            <a:off x="0" y="0"/>
            <a:ext cx="9144000" cy="1446550"/>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Important information you should know where to find</a:t>
            </a:r>
          </a:p>
        </p:txBody>
      </p:sp>
      <p:pic>
        <p:nvPicPr>
          <p:cNvPr id="13" name="Content Placeholder 6" descr="Capture.JPG"/>
          <p:cNvPicPr>
            <a:picLocks noGrp="1" noChangeAspect="1"/>
          </p:cNvPicPr>
          <p:nvPr>
            <p:ph sz="quarter" idx="4294967295"/>
          </p:nvPr>
        </p:nvPicPr>
        <p:blipFill>
          <a:blip r:embed="rId5" cstate="print"/>
          <a:stretch>
            <a:fillRect/>
          </a:stretch>
        </p:blipFill>
        <p:spPr>
          <a:xfrm>
            <a:off x="4572001" y="1600200"/>
            <a:ext cx="4343401" cy="4876800"/>
          </a:xfrm>
          <a:prstGeom prst="rect">
            <a:avLst/>
          </a:prstGeom>
          <a:ln w="28575">
            <a:solidFill>
              <a:srgbClr val="663300"/>
            </a:solidFill>
          </a:ln>
          <a:effectLst>
            <a:outerShdw blurRad="50800" dist="38100" dir="16200000" rotWithShape="0">
              <a:prstClr val="black">
                <a:alpha val="40000"/>
              </a:prstClr>
            </a:outerShdw>
          </a:effectLst>
        </p:spPr>
      </p:pic>
      <p:sp>
        <p:nvSpPr>
          <p:cNvPr id="11" name="Rectangle 10"/>
          <p:cNvSpPr/>
          <p:nvPr/>
        </p:nvSpPr>
        <p:spPr>
          <a:xfrm>
            <a:off x="685800" y="1676400"/>
            <a:ext cx="3429000" cy="457200"/>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63300"/>
                </a:solidFill>
                <a:latin typeface="Segoe Print" pitchFamily="2" charset="0"/>
                <a:cs typeface="Vijaya" pitchFamily="34" charset="0"/>
              </a:rPr>
              <a:t>Brand name of pesticide</a:t>
            </a:r>
          </a:p>
        </p:txBody>
      </p:sp>
      <p:cxnSp>
        <p:nvCxnSpPr>
          <p:cNvPr id="14" name="Straight Arrow Connector 13"/>
          <p:cNvCxnSpPr/>
          <p:nvPr/>
        </p:nvCxnSpPr>
        <p:spPr>
          <a:xfrm>
            <a:off x="4114800" y="1905000"/>
            <a:ext cx="1219200" cy="7620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8600" y="2362200"/>
            <a:ext cx="3886200" cy="1066800"/>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63300"/>
                </a:solidFill>
                <a:latin typeface="Segoe Print" pitchFamily="2" charset="0"/>
                <a:cs typeface="MV Boli" pitchFamily="2" charset="0"/>
              </a:rPr>
              <a:t>EPA Registration Number</a:t>
            </a:r>
          </a:p>
          <a:p>
            <a:pPr algn="ctr"/>
            <a:r>
              <a:rPr lang="en-US" sz="2000" b="1" dirty="0">
                <a:solidFill>
                  <a:srgbClr val="663300"/>
                </a:solidFill>
                <a:latin typeface="Segoe Print" pitchFamily="2" charset="0"/>
                <a:cs typeface="MV Boli" pitchFamily="2" charset="0"/>
              </a:rPr>
              <a:t>&amp; </a:t>
            </a:r>
          </a:p>
          <a:p>
            <a:pPr algn="ctr"/>
            <a:r>
              <a:rPr lang="en-US" sz="2000" b="1" dirty="0">
                <a:solidFill>
                  <a:srgbClr val="663300"/>
                </a:solidFill>
                <a:latin typeface="Segoe Print" pitchFamily="2" charset="0"/>
                <a:cs typeface="MV Boli" pitchFamily="2" charset="0"/>
              </a:rPr>
              <a:t>EPA Establishment Number</a:t>
            </a:r>
          </a:p>
        </p:txBody>
      </p:sp>
      <p:cxnSp>
        <p:nvCxnSpPr>
          <p:cNvPr id="22" name="Straight Arrow Connector 21"/>
          <p:cNvCxnSpPr/>
          <p:nvPr/>
        </p:nvCxnSpPr>
        <p:spPr>
          <a:xfrm>
            <a:off x="4114800" y="2743200"/>
            <a:ext cx="2209800" cy="26670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14800" y="3810000"/>
            <a:ext cx="609600" cy="6858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7200" y="3657600"/>
            <a:ext cx="3657600" cy="457200"/>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63300"/>
                </a:solidFill>
                <a:latin typeface="Segoe Print" pitchFamily="2" charset="0"/>
                <a:cs typeface="MV Boli" pitchFamily="2" charset="0"/>
              </a:rPr>
              <a:t>Active &amp; inert ingredients</a:t>
            </a:r>
          </a:p>
        </p:txBody>
      </p:sp>
      <p:sp>
        <p:nvSpPr>
          <p:cNvPr id="27" name="Rectangle 26"/>
          <p:cNvSpPr/>
          <p:nvPr/>
        </p:nvSpPr>
        <p:spPr>
          <a:xfrm>
            <a:off x="1295400" y="4343400"/>
            <a:ext cx="2819400" cy="914400"/>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63300"/>
                </a:solidFill>
                <a:latin typeface="Segoe Print" pitchFamily="2" charset="0"/>
                <a:cs typeface="MV Boli" pitchFamily="2" charset="0"/>
              </a:rPr>
              <a:t>Keep Out Of </a:t>
            </a:r>
          </a:p>
          <a:p>
            <a:pPr algn="ctr"/>
            <a:r>
              <a:rPr lang="en-US" sz="2000" b="1" dirty="0">
                <a:solidFill>
                  <a:srgbClr val="663300"/>
                </a:solidFill>
                <a:latin typeface="Segoe Print" pitchFamily="2" charset="0"/>
                <a:cs typeface="MV Boli" pitchFamily="2" charset="0"/>
              </a:rPr>
              <a:t>Reach Of Children</a:t>
            </a:r>
          </a:p>
        </p:txBody>
      </p:sp>
      <p:sp>
        <p:nvSpPr>
          <p:cNvPr id="28" name="Rectangle 27"/>
          <p:cNvSpPr/>
          <p:nvPr/>
        </p:nvSpPr>
        <p:spPr>
          <a:xfrm>
            <a:off x="228600" y="5486400"/>
            <a:ext cx="3886200" cy="914400"/>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663300"/>
                </a:solidFill>
                <a:latin typeface="Segoe Print" pitchFamily="2" charset="0"/>
                <a:cs typeface="MV Boli" pitchFamily="2" charset="0"/>
              </a:rPr>
              <a:t>Signal word</a:t>
            </a:r>
          </a:p>
          <a:p>
            <a:pPr algn="ctr"/>
            <a:r>
              <a:rPr lang="en-US" sz="2000" b="1" dirty="0">
                <a:solidFill>
                  <a:srgbClr val="663300"/>
                </a:solidFill>
                <a:latin typeface="Segoe Print" pitchFamily="2" charset="0"/>
                <a:cs typeface="MV Boli" pitchFamily="2" charset="0"/>
              </a:rPr>
              <a:t> (Caution, Warning, Danger)</a:t>
            </a:r>
          </a:p>
        </p:txBody>
      </p:sp>
      <p:cxnSp>
        <p:nvCxnSpPr>
          <p:cNvPr id="32" name="Straight Arrow Connector 31"/>
          <p:cNvCxnSpPr/>
          <p:nvPr/>
        </p:nvCxnSpPr>
        <p:spPr>
          <a:xfrm>
            <a:off x="4114800" y="4724400"/>
            <a:ext cx="609600" cy="76200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14800" y="5867400"/>
            <a:ext cx="533400" cy="0"/>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TextBox 6"/>
          <p:cNvSpPr txBox="1"/>
          <p:nvPr/>
        </p:nvSpPr>
        <p:spPr>
          <a:xfrm>
            <a:off x="0" y="1"/>
            <a:ext cx="9144000" cy="769441"/>
          </a:xfrm>
          <a:prstGeom prst="rect">
            <a:avLst/>
          </a:prstGeom>
          <a:noFill/>
          <a:ln>
            <a:noFill/>
          </a:ln>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Signal Words</a:t>
            </a:r>
          </a:p>
        </p:txBody>
      </p:sp>
      <p:sp>
        <p:nvSpPr>
          <p:cNvPr id="13" name="Rectangle 3"/>
          <p:cNvSpPr txBox="1">
            <a:spLocks noChangeArrowheads="1"/>
          </p:cNvSpPr>
          <p:nvPr/>
        </p:nvSpPr>
        <p:spPr>
          <a:xfrm>
            <a:off x="914400" y="1143000"/>
            <a:ext cx="7315200" cy="5029200"/>
          </a:xfrm>
          <a:prstGeom prst="rect">
            <a:avLst/>
          </a:prstGeom>
        </p:spPr>
        <p:txBody>
          <a:bodyPr vert="horz" lIns="91429" tIns="0" rIns="91429" bIns="45714" rtlCol="0">
            <a:normAutofit/>
          </a:bodyPr>
          <a:lstStyle/>
          <a:p>
            <a:pPr>
              <a:spcBef>
                <a:spcPct val="20000"/>
              </a:spcBef>
              <a:spcAft>
                <a:spcPts val="1200"/>
              </a:spcAft>
              <a:defRPr/>
            </a:pPr>
            <a:r>
              <a:rPr lang="en-US" sz="2800" b="1" dirty="0">
                <a:solidFill>
                  <a:srgbClr val="663300"/>
                </a:solidFill>
              </a:rPr>
              <a:t>The Signal Word describes the potential for the product to harm humans.</a:t>
            </a:r>
            <a:endParaRPr lang="en-US" sz="2800" dirty="0">
              <a:solidFill>
                <a:srgbClr val="663300"/>
              </a:solidFill>
            </a:endParaRPr>
          </a:p>
        </p:txBody>
      </p:sp>
      <p:graphicFrame>
        <p:nvGraphicFramePr>
          <p:cNvPr id="8" name="Chart 7"/>
          <p:cNvGraphicFramePr/>
          <p:nvPr/>
        </p:nvGraphicFramePr>
        <p:xfrm>
          <a:off x="1295400" y="2133600"/>
          <a:ext cx="6934200" cy="3962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600200" y="5943600"/>
            <a:ext cx="1219200" cy="400110"/>
          </a:xfrm>
          <a:prstGeom prst="rect">
            <a:avLst/>
          </a:prstGeom>
          <a:noFill/>
        </p:spPr>
        <p:txBody>
          <a:bodyPr wrap="square" lIns="91429" tIns="45714" rIns="91429" bIns="45714" rtlCol="0">
            <a:spAutoFit/>
          </a:bodyPr>
          <a:lstStyle/>
          <a:p>
            <a:r>
              <a:rPr lang="en-US" sz="2000" b="1" dirty="0">
                <a:solidFill>
                  <a:srgbClr val="663300"/>
                </a:solidFill>
              </a:rPr>
              <a:t>Caution</a:t>
            </a:r>
          </a:p>
        </p:txBody>
      </p:sp>
      <p:sp>
        <p:nvSpPr>
          <p:cNvPr id="11" name="TextBox 10"/>
          <p:cNvSpPr txBox="1"/>
          <p:nvPr/>
        </p:nvSpPr>
        <p:spPr>
          <a:xfrm>
            <a:off x="3124200" y="5943600"/>
            <a:ext cx="1219200" cy="400110"/>
          </a:xfrm>
          <a:prstGeom prst="rect">
            <a:avLst/>
          </a:prstGeom>
          <a:noFill/>
        </p:spPr>
        <p:txBody>
          <a:bodyPr wrap="square" lIns="91429" tIns="45714" rIns="91429" bIns="45714" rtlCol="0">
            <a:spAutoFit/>
          </a:bodyPr>
          <a:lstStyle/>
          <a:p>
            <a:r>
              <a:rPr lang="en-US" sz="2000" b="1" dirty="0">
                <a:solidFill>
                  <a:srgbClr val="663300"/>
                </a:solidFill>
              </a:rPr>
              <a:t>Warning</a:t>
            </a:r>
          </a:p>
        </p:txBody>
      </p:sp>
      <p:sp>
        <p:nvSpPr>
          <p:cNvPr id="12" name="TextBox 11"/>
          <p:cNvSpPr txBox="1"/>
          <p:nvPr/>
        </p:nvSpPr>
        <p:spPr>
          <a:xfrm>
            <a:off x="4648200" y="5943600"/>
            <a:ext cx="1219200" cy="400110"/>
          </a:xfrm>
          <a:prstGeom prst="rect">
            <a:avLst/>
          </a:prstGeom>
          <a:noFill/>
        </p:spPr>
        <p:txBody>
          <a:bodyPr wrap="square" lIns="91429" tIns="45714" rIns="91429" bIns="45714" rtlCol="0">
            <a:spAutoFit/>
          </a:bodyPr>
          <a:lstStyle/>
          <a:p>
            <a:r>
              <a:rPr lang="en-US" sz="2000" b="1" dirty="0">
                <a:solidFill>
                  <a:srgbClr val="663300"/>
                </a:solidFill>
              </a:rPr>
              <a:t>Danger</a:t>
            </a:r>
          </a:p>
        </p:txBody>
      </p:sp>
      <p:sp>
        <p:nvSpPr>
          <p:cNvPr id="14" name="TextBox 13"/>
          <p:cNvSpPr txBox="1"/>
          <p:nvPr/>
        </p:nvSpPr>
        <p:spPr>
          <a:xfrm>
            <a:off x="5867400" y="5943600"/>
            <a:ext cx="2362200" cy="400110"/>
          </a:xfrm>
          <a:prstGeom prst="rect">
            <a:avLst/>
          </a:prstGeom>
          <a:noFill/>
        </p:spPr>
        <p:txBody>
          <a:bodyPr wrap="square" lIns="91429" tIns="45714" rIns="91429" bIns="45714" rtlCol="0">
            <a:spAutoFit/>
          </a:bodyPr>
          <a:lstStyle/>
          <a:p>
            <a:r>
              <a:rPr lang="en-US" sz="2000" b="1" dirty="0">
                <a:solidFill>
                  <a:srgbClr val="663300"/>
                </a:solidFill>
              </a:rPr>
              <a:t>Danger-Poison</a:t>
            </a:r>
          </a:p>
        </p:txBody>
      </p:sp>
      <p:sp>
        <p:nvSpPr>
          <p:cNvPr id="15" name="Rectangle 14"/>
          <p:cNvSpPr/>
          <p:nvPr/>
        </p:nvSpPr>
        <p:spPr>
          <a:xfrm>
            <a:off x="1828800" y="2209800"/>
            <a:ext cx="3657600" cy="533400"/>
          </a:xfrm>
          <a:prstGeom prst="rect">
            <a:avLst/>
          </a:prstGeom>
          <a:gradFill flip="none" rotWithShape="1">
            <a:gsLst>
              <a:gs pos="25000">
                <a:srgbClr val="FFFF66"/>
              </a:gs>
              <a:gs pos="50000">
                <a:srgbClr val="FFC000"/>
              </a:gs>
              <a:gs pos="75000">
                <a:schemeClr val="accent6">
                  <a:lumMod val="75000"/>
                </a:schemeClr>
              </a:gs>
              <a:gs pos="100000">
                <a:srgbClr val="F44A1C"/>
              </a:gs>
            </a:gsLst>
            <a:lin ang="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2000" b="1" dirty="0">
                <a:solidFill>
                  <a:srgbClr val="663300"/>
                </a:solidFill>
              </a:rPr>
              <a:t>Relative Toxicity</a:t>
            </a:r>
          </a:p>
        </p:txBody>
      </p:sp>
      <p:sp>
        <p:nvSpPr>
          <p:cNvPr id="16" name="Rectangle 15"/>
          <p:cNvSpPr/>
          <p:nvPr/>
        </p:nvSpPr>
        <p:spPr>
          <a:xfrm>
            <a:off x="609600" y="5105400"/>
            <a:ext cx="914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2000" b="1" dirty="0">
                <a:solidFill>
                  <a:srgbClr val="663300"/>
                </a:solidFill>
              </a:rPr>
              <a:t>LESS TOXIC</a:t>
            </a:r>
          </a:p>
        </p:txBody>
      </p:sp>
      <p:sp>
        <p:nvSpPr>
          <p:cNvPr id="17" name="Rectangle 16"/>
          <p:cNvSpPr/>
          <p:nvPr/>
        </p:nvSpPr>
        <p:spPr>
          <a:xfrm>
            <a:off x="609600" y="2362200"/>
            <a:ext cx="914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en-US" sz="2000" b="1" dirty="0">
                <a:solidFill>
                  <a:srgbClr val="663300"/>
                </a:solidFill>
              </a:rPr>
              <a:t>MORETOXIC</a:t>
            </a:r>
          </a:p>
        </p:txBody>
      </p:sp>
      <p:sp>
        <p:nvSpPr>
          <p:cNvPr id="18" name="TextBox 17"/>
          <p:cNvSpPr txBox="1"/>
          <p:nvPr/>
        </p:nvSpPr>
        <p:spPr>
          <a:xfrm>
            <a:off x="1828800" y="6400800"/>
            <a:ext cx="5486400" cy="400110"/>
          </a:xfrm>
          <a:prstGeom prst="rect">
            <a:avLst/>
          </a:prstGeom>
          <a:noFill/>
        </p:spPr>
        <p:txBody>
          <a:bodyPr wrap="square" lIns="91429" tIns="45714" rIns="91429" bIns="45714" rtlCol="0">
            <a:spAutoFit/>
          </a:bodyPr>
          <a:lstStyle/>
          <a:p>
            <a:pPr algn="ctr"/>
            <a:r>
              <a:rPr lang="en-US" sz="2000" b="1" dirty="0">
                <a:solidFill>
                  <a:srgbClr val="663300"/>
                </a:solidFill>
              </a:rPr>
              <a:t>Signal Words Found on Pesticide Labels</a:t>
            </a:r>
          </a:p>
        </p:txBody>
      </p:sp>
      <p:pic>
        <p:nvPicPr>
          <p:cNvPr id="19" name="Picture 10"/>
          <p:cNvPicPr>
            <a:picLocks noChangeAspect="1" noChangeArrowheads="1"/>
          </p:cNvPicPr>
          <p:nvPr/>
        </p:nvPicPr>
        <p:blipFill>
          <a:blip r:embed="rId6" cstate="print"/>
          <a:srcRect t="35201" r="7692" b="8700"/>
          <a:stretch>
            <a:fillRect/>
          </a:stretch>
        </p:blipFill>
        <p:spPr bwMode="auto">
          <a:xfrm>
            <a:off x="7086600" y="2362200"/>
            <a:ext cx="914400" cy="685800"/>
          </a:xfrm>
          <a:prstGeom prst="rect">
            <a:avLst/>
          </a:prstGeom>
          <a:noFill/>
          <a:ln w="12700">
            <a:noFill/>
            <a:miter lim="800000"/>
            <a:headEnd type="none" w="sm" len="sm"/>
            <a:tailEnd type="none" w="sm" len="sm"/>
          </a:ln>
          <a:effectLst>
            <a:outerShdw blurRad="50800" dist="38100" dir="16200000"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 name="Content Placeholder 2"/>
          <p:cNvSpPr>
            <a:spLocks noGrp="1"/>
          </p:cNvSpPr>
          <p:nvPr>
            <p:ph idx="1"/>
          </p:nvPr>
        </p:nvSpPr>
        <p:spPr>
          <a:xfrm>
            <a:off x="914400" y="1066800"/>
            <a:ext cx="7315200" cy="5105400"/>
          </a:xfrm>
        </p:spPr>
        <p:txBody>
          <a:bodyPr tIns="182859">
            <a:normAutofit/>
          </a:bodyPr>
          <a:lstStyle/>
          <a:p>
            <a:pPr>
              <a:spcAft>
                <a:spcPts val="1800"/>
              </a:spcAft>
            </a:pPr>
            <a:r>
              <a:rPr lang="en-US" sz="2800" b="1" dirty="0">
                <a:solidFill>
                  <a:srgbClr val="663300"/>
                </a:solidFill>
              </a:rPr>
              <a:t>Hazards to Humans &amp; Domestic Animals</a:t>
            </a:r>
          </a:p>
          <a:p>
            <a:pPr>
              <a:spcAft>
                <a:spcPts val="1800"/>
              </a:spcAft>
            </a:pPr>
            <a:r>
              <a:rPr lang="en-US" sz="2800" b="1" dirty="0">
                <a:solidFill>
                  <a:srgbClr val="663300"/>
                </a:solidFill>
              </a:rPr>
              <a:t>Personal Protective Equipment (PPE)</a:t>
            </a:r>
          </a:p>
          <a:p>
            <a:pPr>
              <a:spcAft>
                <a:spcPts val="1800"/>
              </a:spcAft>
            </a:pPr>
            <a:r>
              <a:rPr lang="en-US" sz="2800" b="1" dirty="0">
                <a:solidFill>
                  <a:srgbClr val="663300"/>
                </a:solidFill>
              </a:rPr>
              <a:t>First Aid</a:t>
            </a:r>
          </a:p>
          <a:p>
            <a:pPr>
              <a:spcAft>
                <a:spcPts val="1800"/>
              </a:spcAft>
            </a:pPr>
            <a:r>
              <a:rPr lang="en-US" sz="2800" b="1" dirty="0">
                <a:solidFill>
                  <a:srgbClr val="663300"/>
                </a:solidFill>
              </a:rPr>
              <a:t>Environmental Hazards: Fish &amp; Aquatic, Bees, Birds, Wildlife</a:t>
            </a:r>
          </a:p>
          <a:p>
            <a:pPr>
              <a:spcAft>
                <a:spcPts val="1800"/>
              </a:spcAft>
            </a:pPr>
            <a:r>
              <a:rPr lang="en-US" sz="2800" b="1" dirty="0">
                <a:solidFill>
                  <a:srgbClr val="663300"/>
                </a:solidFill>
              </a:rPr>
              <a:t>Physical &amp; Chemical Hazards</a:t>
            </a:r>
          </a:p>
          <a:p>
            <a:endParaRPr lang="en-US" dirty="0"/>
          </a:p>
        </p:txBody>
      </p:sp>
      <p:sp>
        <p:nvSpPr>
          <p:cNvPr id="6" name="TextBox 5"/>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Precautionary Statements</a:t>
            </a:r>
          </a:p>
        </p:txBody>
      </p:sp>
      <p:pic>
        <p:nvPicPr>
          <p:cNvPr id="98306" name="Picture 2" descr="http://chemexper.net/glossary/environment.jpg"/>
          <p:cNvPicPr>
            <a:picLocks noChangeAspect="1" noChangeArrowheads="1"/>
          </p:cNvPicPr>
          <p:nvPr/>
        </p:nvPicPr>
        <p:blipFill>
          <a:blip r:embed="rId5" cstate="print"/>
          <a:srcRect/>
          <a:stretch>
            <a:fillRect/>
          </a:stretch>
        </p:blipFill>
        <p:spPr bwMode="auto">
          <a:xfrm>
            <a:off x="6400800" y="4191000"/>
            <a:ext cx="2371725" cy="2438400"/>
          </a:xfrm>
          <a:prstGeom prst="rect">
            <a:avLst/>
          </a:prstGeom>
          <a:noFill/>
          <a:ln w="28575">
            <a:solidFill>
              <a:srgbClr val="6633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TextBox 5"/>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Precautionary Statements</a:t>
            </a:r>
          </a:p>
        </p:txBody>
      </p:sp>
      <p:pic>
        <p:nvPicPr>
          <p:cNvPr id="8" name="Picture 2" descr="C:\Users\mintgw\Desktop\Capture.JPG"/>
          <p:cNvPicPr>
            <a:picLocks noChangeAspect="1" noChangeArrowheads="1"/>
          </p:cNvPicPr>
          <p:nvPr/>
        </p:nvPicPr>
        <p:blipFill>
          <a:blip r:embed="rId5" cstate="print"/>
          <a:srcRect/>
          <a:stretch>
            <a:fillRect/>
          </a:stretch>
        </p:blipFill>
        <p:spPr bwMode="auto">
          <a:xfrm>
            <a:off x="304800" y="1066800"/>
            <a:ext cx="8610599" cy="5181600"/>
          </a:xfrm>
          <a:prstGeom prst="rect">
            <a:avLst/>
          </a:prstGeom>
          <a:noFill/>
          <a:ln w="28575">
            <a:solidFill>
              <a:srgbClr val="663300"/>
            </a:solidFill>
          </a:ln>
          <a:effectLst>
            <a:outerShdw blurRad="50800" dist="38100" dir="16200000"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TextBox 5"/>
          <p:cNvSpPr txBox="1"/>
          <p:nvPr/>
        </p:nvSpPr>
        <p:spPr>
          <a:xfrm>
            <a:off x="0" y="1"/>
            <a:ext cx="9144000" cy="769441"/>
          </a:xfrm>
          <a:prstGeom prst="rect">
            <a:avLst/>
          </a:prstGeom>
          <a:noFill/>
        </p:spPr>
        <p:txBody>
          <a:bodyPr wrap="square" lIns="365717" tIns="45714" rIns="91429" bIns="45714" rtlCol="0">
            <a:spAutoFit/>
          </a:bodyPr>
          <a:lstStyle/>
          <a:p>
            <a:r>
              <a:rPr lang="en-US" sz="4400" b="1" dirty="0">
                <a:blipFill>
                  <a:blip r:embed="rId4"/>
                  <a:stretch>
                    <a:fillRect/>
                  </a:stretch>
                </a:blipFill>
                <a:effectLst>
                  <a:outerShdw blurRad="50800" dist="38100" dir="5400000" algn="t" rotWithShape="0">
                    <a:prstClr val="black">
                      <a:alpha val="40000"/>
                    </a:prstClr>
                  </a:outerShdw>
                </a:effectLst>
              </a:rPr>
              <a:t>Pesticide Labels</a:t>
            </a:r>
          </a:p>
        </p:txBody>
      </p:sp>
      <p:sp>
        <p:nvSpPr>
          <p:cNvPr id="7" name="Content Placeholder 2"/>
          <p:cNvSpPr>
            <a:spLocks noGrp="1"/>
          </p:cNvSpPr>
          <p:nvPr>
            <p:ph idx="1"/>
          </p:nvPr>
        </p:nvSpPr>
        <p:spPr>
          <a:xfrm>
            <a:off x="914400" y="1066801"/>
            <a:ext cx="7315200" cy="5059363"/>
          </a:xfrm>
        </p:spPr>
        <p:txBody>
          <a:bodyPr>
            <a:normAutofit fontScale="92500" lnSpcReduction="10000"/>
          </a:bodyPr>
          <a:lstStyle/>
          <a:p>
            <a:pPr>
              <a:spcAft>
                <a:spcPts val="1200"/>
              </a:spcAft>
            </a:pPr>
            <a:r>
              <a:rPr lang="en-US" sz="2800" dirty="0">
                <a:solidFill>
                  <a:srgbClr val="663300"/>
                </a:solidFill>
              </a:rPr>
              <a:t>Labels are reviewed by EPA on a 15 year cycle to assure that all information and directions meet safety standards.</a:t>
            </a:r>
          </a:p>
          <a:p>
            <a:pPr>
              <a:spcAft>
                <a:spcPts val="1200"/>
              </a:spcAft>
            </a:pPr>
            <a:r>
              <a:rPr lang="en-US" sz="2800" dirty="0">
                <a:solidFill>
                  <a:srgbClr val="663300"/>
                </a:solidFill>
              </a:rPr>
              <a:t>Label changes are made if adverse effects have been reported that involve humans or the environment.</a:t>
            </a:r>
          </a:p>
          <a:p>
            <a:pPr>
              <a:spcAft>
                <a:spcPts val="1200"/>
              </a:spcAft>
            </a:pPr>
            <a:r>
              <a:rPr lang="en-US" sz="2800" dirty="0">
                <a:solidFill>
                  <a:srgbClr val="663300"/>
                </a:solidFill>
              </a:rPr>
              <a:t>Recent areas of concern are:</a:t>
            </a:r>
          </a:p>
          <a:p>
            <a:pPr marL="0" indent="0">
              <a:spcAft>
                <a:spcPts val="1200"/>
              </a:spcAft>
              <a:buNone/>
            </a:pPr>
            <a:r>
              <a:rPr lang="en-US" sz="2800" dirty="0">
                <a:solidFill>
                  <a:srgbClr val="663300"/>
                </a:solidFill>
              </a:rPr>
              <a:t>             </a:t>
            </a:r>
            <a:r>
              <a:rPr lang="en-US" sz="2800" b="1" dirty="0">
                <a:solidFill>
                  <a:srgbClr val="663300"/>
                </a:solidFill>
              </a:rPr>
              <a:t> - Fumigation</a:t>
            </a:r>
          </a:p>
          <a:p>
            <a:pPr>
              <a:spcAft>
                <a:spcPts val="1200"/>
              </a:spcAft>
              <a:buNone/>
            </a:pPr>
            <a:r>
              <a:rPr lang="en-US" sz="2800" dirty="0">
                <a:solidFill>
                  <a:srgbClr val="663300"/>
                </a:solidFill>
              </a:rPr>
              <a:t>              </a:t>
            </a:r>
            <a:r>
              <a:rPr lang="en-US" sz="2800" b="1" dirty="0">
                <a:solidFill>
                  <a:srgbClr val="663300"/>
                </a:solidFill>
              </a:rPr>
              <a:t>- Pollinators</a:t>
            </a:r>
          </a:p>
          <a:p>
            <a:pPr>
              <a:spcAft>
                <a:spcPts val="1200"/>
              </a:spcAft>
              <a:buNone/>
            </a:pPr>
            <a:r>
              <a:rPr lang="en-US" sz="2800" b="1" dirty="0">
                <a:solidFill>
                  <a:srgbClr val="663300"/>
                </a:solidFill>
              </a:rPr>
              <a:t>              - Off Target Drift</a:t>
            </a:r>
            <a:endParaRPr lang="en-US" sz="2800" b="1" dirty="0">
              <a:solidFill>
                <a:srgbClr val="663300"/>
              </a:solidFill>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458200" cy="6019800"/>
          </a:xfrm>
        </p:spPr>
        <p:txBody>
          <a:bodyPr>
            <a:normAutofit fontScale="70000" lnSpcReduction="20000"/>
          </a:bodyPr>
          <a:lstStyle/>
          <a:p>
            <a:pPr marL="0" indent="0" algn="ctr">
              <a:buNone/>
            </a:pPr>
            <a:r>
              <a:rPr lang="en-US" sz="5100" dirty="0">
                <a:solidFill>
                  <a:srgbClr val="663300"/>
                </a:solidFill>
              </a:rPr>
              <a:t>Soil Fumigation</a:t>
            </a:r>
            <a:endParaRPr lang="en-US" dirty="0">
              <a:solidFill>
                <a:srgbClr val="663300"/>
              </a:solidFill>
            </a:endParaRPr>
          </a:p>
          <a:p>
            <a:r>
              <a:rPr lang="en-US" dirty="0">
                <a:solidFill>
                  <a:srgbClr val="663300"/>
                </a:solidFill>
              </a:rPr>
              <a:t>Applicators must take a written exam or complete the EPA online training to obtain the soil fumigation category.</a:t>
            </a:r>
          </a:p>
          <a:p>
            <a:pPr marL="0" indent="0" algn="ctr">
              <a:buNone/>
            </a:pPr>
            <a:r>
              <a:rPr lang="en-US" dirty="0">
                <a:solidFill>
                  <a:srgbClr val="663300"/>
                </a:solidFill>
              </a:rPr>
              <a:t> </a:t>
            </a:r>
          </a:p>
          <a:p>
            <a:pPr marL="0" indent="0" algn="ctr">
              <a:buNone/>
            </a:pPr>
            <a:r>
              <a:rPr lang="en-US" b="1" dirty="0">
                <a:solidFill>
                  <a:srgbClr val="663300"/>
                </a:solidFill>
              </a:rPr>
              <a:t> EPA online training will only be available for 2016 in NC</a:t>
            </a:r>
          </a:p>
          <a:p>
            <a:pPr marL="0" indent="0">
              <a:buNone/>
            </a:pPr>
            <a:endParaRPr lang="en-US" dirty="0">
              <a:solidFill>
                <a:srgbClr val="663300"/>
              </a:solidFill>
            </a:endParaRPr>
          </a:p>
          <a:p>
            <a:r>
              <a:rPr lang="en-US" dirty="0">
                <a:solidFill>
                  <a:srgbClr val="663300"/>
                </a:solidFill>
              </a:rPr>
              <a:t>Applicators that have completed the initial soil fumigation training can now obtained recertification credits: </a:t>
            </a:r>
          </a:p>
          <a:p>
            <a:endParaRPr lang="en-US" dirty="0">
              <a:solidFill>
                <a:srgbClr val="663300"/>
              </a:solidFill>
            </a:endParaRPr>
          </a:p>
          <a:p>
            <a:pPr marL="0" indent="0">
              <a:buNone/>
            </a:pPr>
            <a:r>
              <a:rPr lang="en-US" b="1" dirty="0">
                <a:solidFill>
                  <a:srgbClr val="663300"/>
                </a:solidFill>
              </a:rPr>
              <a:t>1 hour of soil fumigant training for the 3 year recertification period. (Z1)</a:t>
            </a:r>
            <a:endParaRPr lang="en-US" dirty="0">
              <a:solidFill>
                <a:srgbClr val="663300"/>
              </a:solidFill>
            </a:endParaRPr>
          </a:p>
          <a:p>
            <a:pPr marL="0" indent="0">
              <a:buNone/>
            </a:pPr>
            <a:r>
              <a:rPr lang="en-US" dirty="0">
                <a:solidFill>
                  <a:srgbClr val="663300"/>
                </a:solidFill>
              </a:rPr>
              <a:t> </a:t>
            </a:r>
          </a:p>
          <a:p>
            <a:r>
              <a:rPr lang="en-US" dirty="0">
                <a:solidFill>
                  <a:srgbClr val="663300"/>
                </a:solidFill>
              </a:rPr>
              <a:t>Soil fumigation will be a category (Z1) for private applicator certification.</a:t>
            </a:r>
          </a:p>
          <a:p>
            <a:endParaRPr lang="en-US" dirty="0">
              <a:solidFill>
                <a:srgbClr val="663300"/>
              </a:solidFill>
            </a:endParaRPr>
          </a:p>
          <a:p>
            <a:r>
              <a:rPr lang="en-US" dirty="0">
                <a:solidFill>
                  <a:srgbClr val="663300"/>
                </a:solidFill>
              </a:rPr>
              <a:t>In the future, a Commodity fumigation (Z2) category will also be required.</a:t>
            </a:r>
          </a:p>
          <a:p>
            <a:pPr marL="3657173" lvl="8" indent="0">
              <a:buNone/>
            </a:pPr>
            <a:endParaRPr lang="en-US" sz="3100" dirty="0"/>
          </a:p>
          <a:p>
            <a:pPr marL="0" indent="0">
              <a:buNone/>
            </a:pPr>
            <a:endParaRPr lang="en-US" dirty="0"/>
          </a:p>
        </p:txBody>
      </p:sp>
      <p:sp>
        <p:nvSpPr>
          <p:cNvPr id="4" name="Rectangle 3"/>
          <p:cNvSpPr/>
          <p:nvPr/>
        </p:nvSpPr>
        <p:spPr>
          <a:xfrm>
            <a:off x="0" y="0"/>
            <a:ext cx="9144000" cy="838200"/>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r>
              <a:rPr lang="en-US" sz="4000" dirty="0"/>
              <a:t>CERTIFICATION CATEGORIES FOR 2016</a:t>
            </a:r>
          </a:p>
        </p:txBody>
      </p:sp>
    </p:spTree>
    <p:extLst>
      <p:ext uri="{BB962C8B-B14F-4D97-AF65-F5344CB8AC3E}">
        <p14:creationId xmlns:p14="http://schemas.microsoft.com/office/powerpoint/2010/main" val="2576795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7286</TotalTime>
  <Words>2946</Words>
  <Application>Microsoft Office PowerPoint</Application>
  <PresentationFormat>On-screen Show (4:3)</PresentationFormat>
  <Paragraphs>387</Paragraphs>
  <Slides>39</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ArialMT</vt:lpstr>
      <vt:lpstr>Calibri</vt:lpstr>
      <vt:lpstr>MV Boli</vt:lpstr>
      <vt:lpstr>Segoe Print</vt:lpstr>
      <vt:lpstr>Vijaya</vt:lpstr>
      <vt:lpstr>Wingdings</vt:lpstr>
      <vt:lpstr>Office Theme</vt:lpstr>
      <vt:lpstr>PowerPoint Presentation</vt:lpstr>
      <vt:lpstr>PowerPoint Presentation</vt:lpstr>
      <vt:lpstr>“The Label is the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2015-2017 PRIVATE RECERTIFICATION</dc:title>
  <dc:creator>Custom</dc:creator>
  <cp:lastModifiedBy>Allison Ballantyne</cp:lastModifiedBy>
  <cp:revision>360</cp:revision>
  <dcterms:created xsi:type="dcterms:W3CDTF">2014-08-06T13:16:55Z</dcterms:created>
  <dcterms:modified xsi:type="dcterms:W3CDTF">2017-03-20T12:03:00Z</dcterms:modified>
</cp:coreProperties>
</file>